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6" r:id="rId5"/>
    <p:sldId id="1594" r:id="rId6"/>
    <p:sldId id="1644" r:id="rId7"/>
    <p:sldId id="1646" r:id="rId8"/>
    <p:sldId id="1647" r:id="rId9"/>
    <p:sldId id="1610" r:id="rId10"/>
    <p:sldId id="1648" r:id="rId11"/>
    <p:sldId id="1649" r:id="rId12"/>
    <p:sldId id="1666" r:id="rId13"/>
    <p:sldId id="1654" r:id="rId14"/>
    <p:sldId id="1671" r:id="rId15"/>
    <p:sldId id="1672" r:id="rId16"/>
    <p:sldId id="1658" r:id="rId17"/>
    <p:sldId id="1668" r:id="rId18"/>
    <p:sldId id="1659" r:id="rId19"/>
    <p:sldId id="1670" r:id="rId20"/>
    <p:sldId id="1661" r:id="rId21"/>
    <p:sldId id="1662" r:id="rId22"/>
    <p:sldId id="1663" r:id="rId23"/>
    <p:sldId id="1675" r:id="rId24"/>
    <p:sldId id="1645" r:id="rId25"/>
    <p:sldId id="1678" r:id="rId26"/>
    <p:sldId id="1679" r:id="rId27"/>
    <p:sldId id="1608" r:id="rId28"/>
    <p:sldId id="1677" r:id="rId29"/>
    <p:sldId id="1664" r:id="rId30"/>
    <p:sldId id="1674" r:id="rId31"/>
    <p:sldId id="1676" r:id="rId32"/>
    <p:sldId id="1643" r:id="rId33"/>
    <p:sldId id="163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Deslandes" initials="GD" lastIdx="1" clrIdx="0">
    <p:extLst>
      <p:ext uri="{19B8F6BF-5375-455C-9EA6-DF929625EA0E}">
        <p15:presenceInfo xmlns:p15="http://schemas.microsoft.com/office/powerpoint/2012/main" userId="Gustavo Desland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7FF"/>
    <a:srgbClr val="60D0FF"/>
    <a:srgbClr val="ED1150"/>
    <a:srgbClr val="F35B5B"/>
    <a:srgbClr val="DEA900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D4B3F-6422-4CF4-83A1-6E259BB4160B}" v="474" dt="2020-12-02T22:16:48.433"/>
    <p1510:client id="{A9BDA2EA-2070-4A8E-B0F0-69B7593BC44A}" v="657" dt="2020-12-03T19:57:45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22FCD-1943-420C-8732-5BF4D4F44BCE}" type="datetimeFigureOut">
              <a:rPr lang="pt-BR" smtClean="0"/>
              <a:t>03/12/2020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94719-FF78-4E6A-81DB-D2B3ADAFEA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00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egislacao.planalto.gov.br/legisla/legislacao.nsf/Viw_Identificacao/lei%209.613-1998?OpenDocumen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legislacao.planalto.gov.br/legisla/legislacao.nsf/Viw_Identificacao/lei%2013.709-2018?OpenDocument" TargetMode="External"/><Relationship Id="rId4" Type="http://schemas.openxmlformats.org/officeDocument/2006/relationships/hyperlink" Target="http://legislacao.planalto.gov.br/legisla/legislacao.nsf/Viw_Identificacao/lei%2012.846-2013?OpenDocumen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Apresentação</a:t>
            </a:r>
            <a:r>
              <a:rPr lang="en-US"/>
              <a:t> </a:t>
            </a:r>
            <a:r>
              <a:rPr lang="en-US" err="1"/>
              <a:t>pessoal</a:t>
            </a:r>
            <a:r>
              <a:rPr lang="en-US"/>
              <a:t>. </a:t>
            </a:r>
            <a:r>
              <a:rPr lang="en-US" err="1"/>
              <a:t>Não</a:t>
            </a:r>
            <a:r>
              <a:rPr lang="en-US"/>
              <a:t> é para </a:t>
            </a:r>
            <a:r>
              <a:rPr lang="en-US" err="1"/>
              <a:t>falar</a:t>
            </a:r>
            <a:r>
              <a:rPr lang="en-US"/>
              <a:t> do </a:t>
            </a:r>
            <a:r>
              <a:rPr lang="en-US" err="1"/>
              <a:t>nosso</a:t>
            </a:r>
            <a:r>
              <a:rPr lang="en-US"/>
              <a:t> </a:t>
            </a:r>
            <a:r>
              <a:rPr lang="en-US" err="1"/>
              <a:t>produto</a:t>
            </a:r>
            <a:r>
              <a:rPr lang="en-US"/>
              <a:t>. </a:t>
            </a:r>
            <a:r>
              <a:rPr lang="en-US" err="1"/>
              <a:t>Missão</a:t>
            </a:r>
            <a:r>
              <a:rPr lang="en-US"/>
              <a:t> de </a:t>
            </a:r>
            <a:r>
              <a:rPr lang="en-US" err="1"/>
              <a:t>explicar</a:t>
            </a:r>
            <a:r>
              <a:rPr lang="en-US"/>
              <a:t> os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conceitos</a:t>
            </a:r>
            <a:r>
              <a:rPr lang="en-US"/>
              <a:t> e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você</a:t>
            </a:r>
            <a:r>
              <a:rPr lang="en-US"/>
              <a:t> s </a:t>
            </a:r>
            <a:r>
              <a:rPr lang="en-US" err="1"/>
              <a:t>podem</a:t>
            </a:r>
            <a:r>
              <a:rPr lang="en-US"/>
              <a:t> se </a:t>
            </a:r>
            <a:r>
              <a:rPr lang="en-US" err="1"/>
              <a:t>beneficiar</a:t>
            </a:r>
            <a:r>
              <a:rPr lang="en-US"/>
              <a:t> de </a:t>
            </a:r>
            <a:r>
              <a:rPr lang="en-US" err="1"/>
              <a:t>aplicações</a:t>
            </a:r>
            <a:r>
              <a:rPr lang="en-US"/>
              <a:t> </a:t>
            </a:r>
            <a:r>
              <a:rPr lang="en-US" err="1"/>
              <a:t>existentes</a:t>
            </a:r>
            <a:r>
              <a:rPr lang="en-US"/>
              <a:t> em </a:t>
            </a:r>
            <a:r>
              <a:rPr lang="en-US" err="1"/>
              <a:t>ia</a:t>
            </a:r>
            <a:r>
              <a:rPr lang="en-US"/>
              <a:t>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3ED19-0366-43E6-8D7D-A3693FD7E31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8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172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84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45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84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31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989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993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256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292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71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Vou</a:t>
            </a:r>
            <a:r>
              <a:rPr lang="en-US"/>
              <a:t> </a:t>
            </a:r>
            <a:r>
              <a:rPr lang="en-US" err="1"/>
              <a:t>falar</a:t>
            </a:r>
            <a:r>
              <a:rPr lang="en-US"/>
              <a:t> um </a:t>
            </a:r>
            <a:r>
              <a:rPr lang="en-US" err="1"/>
              <a:t>pouco</a:t>
            </a:r>
            <a:r>
              <a:rPr lang="en-US"/>
              <a:t> da </a:t>
            </a:r>
            <a:r>
              <a:rPr lang="en-US" err="1"/>
              <a:t>história</a:t>
            </a:r>
            <a:r>
              <a:rPr lang="en-US"/>
              <a:t>, </a:t>
            </a:r>
            <a:r>
              <a:rPr lang="en-US" err="1"/>
              <a:t>repassar</a:t>
            </a:r>
            <a:r>
              <a:rPr lang="en-US"/>
              <a:t>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conceitos</a:t>
            </a:r>
            <a:r>
              <a:rPr lang="en-US"/>
              <a:t> e </a:t>
            </a:r>
            <a:r>
              <a:rPr lang="en-US" err="1"/>
              <a:t>analisar</a:t>
            </a:r>
            <a:r>
              <a:rPr lang="en-US"/>
              <a:t> o </a:t>
            </a:r>
            <a:r>
              <a:rPr lang="en-US" err="1"/>
              <a:t>universo</a:t>
            </a:r>
            <a:r>
              <a:rPr lang="en-US"/>
              <a:t> de </a:t>
            </a:r>
            <a:r>
              <a:rPr lang="en-US" err="1"/>
              <a:t>soluções</a:t>
            </a:r>
            <a:r>
              <a:rPr lang="en-US"/>
              <a:t> que </a:t>
            </a:r>
            <a:r>
              <a:rPr lang="en-US" err="1"/>
              <a:t>existem</a:t>
            </a:r>
            <a:r>
              <a:rPr lang="en-US"/>
              <a:t> para a </a:t>
            </a:r>
            <a:r>
              <a:rPr lang="en-US" err="1"/>
              <a:t>área</a:t>
            </a:r>
            <a:r>
              <a:rPr lang="en-US"/>
              <a:t> de compliance.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3ED19-0366-43E6-8D7D-A3693FD7E31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962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843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33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02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O termo em inglês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due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diligence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 (diligência prévia, em português), denomina o procedimento de estudo e investigação de diferentes fatores de uma empresa, tendo como objetivo analisar possíveis riscos que a mesma possa trazer para os diferentes públicos interessados (compradores, investidores, fornecedores, parceiros de negócios e demais stakeholders).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200">
              <a:solidFill>
                <a:srgbClr val="0B2D65"/>
              </a:solidFill>
              <a:latin typeface="Arial" panose="020B0604020202020204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O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Due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Diligence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 de terceiros é parte fundamental de um Programa Efetivo de Ética e Integridade e de um processo de qualificação, homologação e recadastramento de prestadores de serviços, representantes, fornecedores e consultores.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23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lvl="0" indent="0">
              <a:lnSpc>
                <a:spcPct val="107000"/>
              </a:lnSpc>
              <a:buNone/>
            </a:pP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• Maior eficiência da gestão de riscos advindos de terceiros</a:t>
            </a:r>
            <a:br>
              <a:rPr lang="pt-BR" sz="1200">
                <a:solidFill>
                  <a:srgbClr val="0B2D65"/>
                </a:solidFill>
                <a:latin typeface="Arial" panose="020B0604020202020204"/>
              </a:rPr>
            </a:b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• Fornece visão dos seus riscos de uma forma ampla e pragmática</a:t>
            </a:r>
            <a:br>
              <a:rPr lang="pt-BR" sz="1200">
                <a:solidFill>
                  <a:srgbClr val="0B2D65"/>
                </a:solidFill>
                <a:latin typeface="Arial" panose="020B0604020202020204"/>
              </a:rPr>
            </a:b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• Realiza a avaliação progressiva dos riscos em diferentes níveis de verificação</a:t>
            </a:r>
            <a:br>
              <a:rPr lang="pt-BR" sz="1200">
                <a:solidFill>
                  <a:srgbClr val="0B2D65"/>
                </a:solidFill>
                <a:latin typeface="Arial" panose="020B0604020202020204"/>
              </a:rPr>
            </a:b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• Garante segurança e rastreabilidade com registro e documentação em base de dados única</a:t>
            </a:r>
            <a:br>
              <a:rPr lang="pt-BR" sz="1200">
                <a:solidFill>
                  <a:srgbClr val="0B2D65"/>
                </a:solidFill>
                <a:latin typeface="Arial" panose="020B0604020202020204"/>
              </a:rPr>
            </a:b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• Permite automação e acessibilidade a todo o processo de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due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 </a:t>
            </a:r>
            <a:r>
              <a:rPr lang="pt-BR" sz="1200" err="1">
                <a:solidFill>
                  <a:srgbClr val="0B2D65"/>
                </a:solidFill>
                <a:latin typeface="Arial" panose="020B0604020202020204"/>
              </a:rPr>
              <a:t>diligence</a:t>
            </a:r>
            <a:r>
              <a:rPr lang="pt-BR" sz="1200">
                <a:solidFill>
                  <a:srgbClr val="0B2D65"/>
                </a:solidFill>
                <a:latin typeface="Arial" panose="020B0604020202020204"/>
              </a:rPr>
              <a:t>, possibilitando tomada de decisão rápida e eficiente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07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u="sng">
                <a:solidFill>
                  <a:srgbClr val="00008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 Nº 9.613, DE 3 DE MARÇO DE 1998.</a:t>
            </a:r>
            <a:r>
              <a:rPr lang="pt-BR" sz="1200" b="1" u="sng">
                <a:solidFill>
                  <a:srgbClr val="000080"/>
                </a:solidFill>
                <a:latin typeface="Arial" panose="020B0604020202020204" pitchFamily="34" charset="0"/>
              </a:rPr>
              <a:t> </a:t>
            </a:r>
            <a:r>
              <a:rPr lang="pt-BR" sz="1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pt-BR" sz="120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Dispõe sobre os crimes de "lavagem" ou ocultação de bens, direitos e valores; a prevenção da utilização do sistema financeiro para os ilícitos previstos nesta Lei; cria o Conselho de Controle de Atividades Financeiras - COAF, e dá outras providências.</a:t>
            </a:r>
          </a:p>
          <a:p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u="sng">
                <a:solidFill>
                  <a:srgbClr val="00008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 Nº 12.846, DE 1º DE AGOSTO DE 2013.</a:t>
            </a:r>
            <a:r>
              <a:rPr lang="pt-BR" sz="1200" b="1" u="sng">
                <a:solidFill>
                  <a:srgbClr val="000080"/>
                </a:solidFill>
                <a:latin typeface="Arial" panose="020B0604020202020204" pitchFamily="34" charset="0"/>
              </a:rPr>
              <a:t> </a:t>
            </a:r>
            <a:r>
              <a:rPr lang="pt-BR" sz="1200">
                <a:solidFill>
                  <a:srgbClr val="8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/ Dispõe </a:t>
            </a:r>
            <a:r>
              <a:rPr lang="pt-BR" sz="120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 a responsabilização administrativa e civil de pessoas jurídicas pela prática de atos contra a administração pública, nacional ou estrangeira, e dá outras providências.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>
                <a:solidFill>
                  <a:srgbClr val="000099"/>
                </a:solidFill>
              </a:rPr>
              <a:t>Artigo  7º “Serão levados em consideração na aplicação das sanções: VIII - a existência de mecanismos e procedimentos internos de integridade, auditoria e incentivo à denúncia de  irregularidades e a aplicação efetiva de códigos de ética e de conduta no âmbito da pessoa jurídica”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u="sng">
                <a:solidFill>
                  <a:srgbClr val="000080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 Nº 13.709, DE 14 DE AGOSTO DE 2018 </a:t>
            </a:r>
            <a:r>
              <a:rPr lang="pt-BR" sz="1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pt-BR" sz="120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Dispõe </a:t>
            </a:r>
            <a:r>
              <a:rPr lang="pt-BR" sz="1200">
                <a:solidFill>
                  <a:srgbClr val="8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sobre o tratamento de dados pessoais, inclusive nos meios digitais, por pessoa natural ou por pessoa jurídica de direito público ou privado, com o objetivo de proteger os direitos fundamentais de liberdade e de privacidade e o livre desenvolvimento da personalidade da pessoa natural.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34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9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20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8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4719-FF78-4E6A-81DB-D2B3ADAFEA3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60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ckcompliance.com/" TargetMode="External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deias.compliancetalks.com.br/" TargetMode="External"/><Relationship Id="rId5" Type="http://schemas.openxmlformats.org/officeDocument/2006/relationships/hyperlink" Target="https://link.clickcompliance.com/due-diligence" TargetMode="External"/><Relationship Id="rId4" Type="http://schemas.openxmlformats.org/officeDocument/2006/relationships/hyperlink" Target="https://praxiaconsultoria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1.globo.com/sp/sao-paulo/noticia/2020/11/23/corregedoria-investiga-tres-cabos-da-pm-de-sp-socios-de-empresa-de-seguranca-envolvida-em-morte-no-carrefour.ghtml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lks diligence reduzido">
            <a:hlinkClick r:id="" action="ppaction://media"/>
            <a:extLst>
              <a:ext uri="{FF2B5EF4-FFF2-40B4-BE49-F238E27FC236}">
                <a16:creationId xmlns:a16="http://schemas.microsoft.com/office/drawing/2014/main" id="{291EB0E9-6E6D-4846-B360-7176D2938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19243" y="-153033"/>
            <a:ext cx="12152088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spc="300">
                <a:solidFill>
                  <a:srgbClr val="60D0FF"/>
                </a:solidFill>
              </a:rPr>
              <a:t>Classificação do Fornecedor</a:t>
            </a:r>
            <a:endParaRPr lang="pt-BR" sz="3200" b="1" spc="300">
              <a:solidFill>
                <a:srgbClr val="60D0FF"/>
              </a:solidFill>
            </a:endParaRPr>
          </a:p>
        </p:txBody>
      </p:sp>
      <p:pic>
        <p:nvPicPr>
          <p:cNvPr id="141" name="Imagem 14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86BD618B-A7F3-4C12-820F-217A721F5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-1179976" y="2683547"/>
            <a:ext cx="3620668" cy="1490905"/>
          </a:xfrm>
          <a:prstGeom prst="rect">
            <a:avLst/>
          </a:prstGeom>
        </p:spPr>
      </p:pic>
      <p:pic>
        <p:nvPicPr>
          <p:cNvPr id="142" name="Imagem 14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14BA55B-D6FC-4C43-8407-CD5C0BD1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-1181402" y="6230902"/>
            <a:ext cx="3620668" cy="149090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6C338995-9324-4E91-AC09-C0F3880747F7}"/>
              </a:ext>
            </a:extLst>
          </p:cNvPr>
          <p:cNvGrpSpPr/>
          <p:nvPr/>
        </p:nvGrpSpPr>
        <p:grpSpPr>
          <a:xfrm>
            <a:off x="2867844" y="1741253"/>
            <a:ext cx="5703489" cy="4524088"/>
            <a:chOff x="3344467" y="1468836"/>
            <a:chExt cx="5089186" cy="4385403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8B9C317E-93CB-403F-9E3E-2F9CDB053BEC}"/>
                </a:ext>
              </a:extLst>
            </p:cNvPr>
            <p:cNvSpPr txBox="1">
              <a:spLocks/>
            </p:cNvSpPr>
            <p:nvPr/>
          </p:nvSpPr>
          <p:spPr>
            <a:xfrm>
              <a:off x="3642321" y="5327656"/>
              <a:ext cx="3803887" cy="526583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pt-BR" sz="1600" spc="300">
                  <a:solidFill>
                    <a:srgbClr val="60D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Valor anual comprado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31FDA3E4-99B8-41C6-9DA7-0D92CA11E31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523062" y="3290241"/>
              <a:ext cx="4127536" cy="484726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pt-BR" sz="1600" spc="300">
                  <a:solidFill>
                    <a:srgbClr val="60D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Risco de Fornecimento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4AA6DA4-5828-49AD-ADDD-F32CE64FD50A}"/>
                </a:ext>
              </a:extLst>
            </p:cNvPr>
            <p:cNvSpPr/>
            <p:nvPr/>
          </p:nvSpPr>
          <p:spPr>
            <a:xfrm>
              <a:off x="3966397" y="1594865"/>
              <a:ext cx="2123459" cy="1717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D64C16A-FD93-4E51-ACB0-50D31E4A9E0B}"/>
                </a:ext>
              </a:extLst>
            </p:cNvPr>
            <p:cNvSpPr/>
            <p:nvPr/>
          </p:nvSpPr>
          <p:spPr>
            <a:xfrm>
              <a:off x="6261042" y="1601204"/>
              <a:ext cx="2123459" cy="1717535"/>
            </a:xfrm>
            <a:prstGeom prst="rect">
              <a:avLst/>
            </a:prstGeom>
            <a:solidFill>
              <a:srgbClr val="00E39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A0CA629-17F8-4341-8373-61396497EFE0}"/>
                </a:ext>
              </a:extLst>
            </p:cNvPr>
            <p:cNvSpPr/>
            <p:nvPr/>
          </p:nvSpPr>
          <p:spPr>
            <a:xfrm>
              <a:off x="3972541" y="3511154"/>
              <a:ext cx="2123459" cy="1717535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88C3E2E-FB4D-46BA-ABEC-F610828FF57B}"/>
                </a:ext>
              </a:extLst>
            </p:cNvPr>
            <p:cNvSpPr/>
            <p:nvPr/>
          </p:nvSpPr>
          <p:spPr>
            <a:xfrm>
              <a:off x="6286343" y="3504716"/>
              <a:ext cx="2123459" cy="1717535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E71F925A-B8A8-465C-A2A5-BC9106300DE9}"/>
                </a:ext>
              </a:extLst>
            </p:cNvPr>
            <p:cNvSpPr txBox="1">
              <a:spLocks/>
            </p:cNvSpPr>
            <p:nvPr/>
          </p:nvSpPr>
          <p:spPr>
            <a:xfrm>
              <a:off x="4379438" y="2147060"/>
              <a:ext cx="1365685" cy="625822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Produtos</a:t>
              </a:r>
            </a:p>
            <a:p>
              <a:pPr algn="l"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Gargalos</a:t>
              </a: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186CE265-B717-4C67-858F-FA387E04ED02}"/>
                </a:ext>
              </a:extLst>
            </p:cNvPr>
            <p:cNvSpPr txBox="1">
              <a:spLocks/>
            </p:cNvSpPr>
            <p:nvPr/>
          </p:nvSpPr>
          <p:spPr>
            <a:xfrm>
              <a:off x="3948689" y="4022122"/>
              <a:ext cx="2141165" cy="625822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Produtos</a:t>
              </a:r>
            </a:p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Não-críticos</a:t>
              </a: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F703B55F-AA9B-4F9E-B99B-52DC7A5A6504}"/>
                </a:ext>
              </a:extLst>
            </p:cNvPr>
            <p:cNvSpPr txBox="1">
              <a:spLocks/>
            </p:cNvSpPr>
            <p:nvPr/>
          </p:nvSpPr>
          <p:spPr>
            <a:xfrm>
              <a:off x="6254898" y="2140721"/>
              <a:ext cx="2123459" cy="625822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Produtos</a:t>
              </a:r>
            </a:p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Estratégicos</a:t>
              </a:r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10C4B9FB-17F9-452D-82CB-0004AEC07D67}"/>
                </a:ext>
              </a:extLst>
            </p:cNvPr>
            <p:cNvSpPr txBox="1">
              <a:spLocks/>
            </p:cNvSpPr>
            <p:nvPr/>
          </p:nvSpPr>
          <p:spPr>
            <a:xfrm>
              <a:off x="6310194" y="4022122"/>
              <a:ext cx="2123459" cy="625822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Produtos</a:t>
              </a:r>
            </a:p>
            <a:p>
              <a:pPr>
                <a:lnSpc>
                  <a:spcPct val="100000"/>
                </a:lnSpc>
              </a:pPr>
              <a:r>
                <a:rPr lang="pt-BR" sz="12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Alcançáveis</a:t>
              </a:r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10530D8C-A3E9-4B3A-A9FD-FB9D2985A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8219" y="1594865"/>
              <a:ext cx="0" cy="3777949"/>
            </a:xfrm>
            <a:prstGeom prst="straightConnector1">
              <a:avLst/>
            </a:prstGeom>
            <a:ln>
              <a:solidFill>
                <a:srgbClr val="60D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0AFC39BC-5023-4638-A731-2F74641525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8219" y="5372812"/>
              <a:ext cx="4595434" cy="1"/>
            </a:xfrm>
            <a:prstGeom prst="straightConnector1">
              <a:avLst/>
            </a:prstGeom>
            <a:ln>
              <a:solidFill>
                <a:srgbClr val="60D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m 2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5BED6B3-7369-4BD5-8AC0-79C422393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9616970" y="2999211"/>
            <a:ext cx="3620668" cy="1490905"/>
          </a:xfrm>
          <a:prstGeom prst="rect">
            <a:avLst/>
          </a:prstGeom>
        </p:spPr>
      </p:pic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A1C4371-310A-4844-ADDF-DEB0CEC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9615544" y="6546566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48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5BED6B3-7369-4BD5-8AC0-79C422393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-1222786" y="4302214"/>
            <a:ext cx="3620668" cy="1490905"/>
          </a:xfrm>
          <a:prstGeom prst="rect">
            <a:avLst/>
          </a:prstGeom>
        </p:spPr>
      </p:pic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A1C4371-310A-4844-ADDF-DEB0CEC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5400000">
            <a:off x="9615544" y="6546566"/>
            <a:ext cx="3620668" cy="149090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18B1EEC-E735-4973-9F78-2AB3FFC3B7D6}"/>
              </a:ext>
            </a:extLst>
          </p:cNvPr>
          <p:cNvSpPr txBox="1">
            <a:spLocks/>
          </p:cNvSpPr>
          <p:nvPr/>
        </p:nvSpPr>
        <p:spPr>
          <a:xfrm>
            <a:off x="0" y="31793"/>
            <a:ext cx="12171331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pc="300">
                <a:solidFill>
                  <a:srgbClr val="60D0FF"/>
                </a:solidFill>
              </a:rPr>
              <a:t>Critérios para classificação de Risco</a:t>
            </a:r>
            <a:endParaRPr lang="pt-BR" sz="2800" b="1" spc="300">
              <a:solidFill>
                <a:srgbClr val="60D0FF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487EC94-4801-41AB-ABFA-1D50F9F40C7C}"/>
              </a:ext>
            </a:extLst>
          </p:cNvPr>
          <p:cNvGrpSpPr/>
          <p:nvPr/>
        </p:nvGrpSpPr>
        <p:grpSpPr>
          <a:xfrm>
            <a:off x="1303817" y="2326388"/>
            <a:ext cx="2434417" cy="3478316"/>
            <a:chOff x="1333001" y="2151286"/>
            <a:chExt cx="2434417" cy="3478316"/>
          </a:xfrm>
        </p:grpSpPr>
        <p:sp>
          <p:nvSpPr>
            <p:cNvPr id="24" name="Espaço Reservado para Conteúdo 2">
              <a:extLst>
                <a:ext uri="{FF2B5EF4-FFF2-40B4-BE49-F238E27FC236}">
                  <a16:creationId xmlns:a16="http://schemas.microsoft.com/office/drawing/2014/main" id="{0DECF621-CDD0-4F33-924F-08DD083432DE}"/>
                </a:ext>
              </a:extLst>
            </p:cNvPr>
            <p:cNvSpPr txBox="1">
              <a:spLocks/>
            </p:cNvSpPr>
            <p:nvPr/>
          </p:nvSpPr>
          <p:spPr>
            <a:xfrm>
              <a:off x="1333001" y="4313923"/>
              <a:ext cx="2343770" cy="131567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00000"/>
                </a:lnSpc>
              </a:pPr>
              <a:r>
                <a:rPr lang="pt-BR" sz="1800" spc="3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Valor Anual Comprado</a:t>
              </a: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928D85D-086D-49F7-93F6-AAB3CEAA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70629" y="2151286"/>
              <a:ext cx="1996789" cy="1996789"/>
            </a:xfrm>
            <a:prstGeom prst="rect">
              <a:avLst/>
            </a:prstGeom>
            <a:effectLst>
              <a:glow rad="101600">
                <a:srgbClr val="00B0F0">
                  <a:alpha val="25000"/>
                </a:srgbClr>
              </a:glow>
            </a:effectLst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A74438E-4427-40D5-A32F-3FE6AF49E8C9}"/>
              </a:ext>
            </a:extLst>
          </p:cNvPr>
          <p:cNvGrpSpPr/>
          <p:nvPr/>
        </p:nvGrpSpPr>
        <p:grpSpPr>
          <a:xfrm>
            <a:off x="4267682" y="2312853"/>
            <a:ext cx="3334870" cy="2656655"/>
            <a:chOff x="4112039" y="2137751"/>
            <a:chExt cx="3334870" cy="265665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E06F84E-8A1B-453B-9D18-D6B998CE0170}"/>
                </a:ext>
              </a:extLst>
            </p:cNvPr>
            <p:cNvSpPr txBox="1"/>
            <p:nvPr/>
          </p:nvSpPr>
          <p:spPr>
            <a:xfrm>
              <a:off x="4112039" y="4425074"/>
              <a:ext cx="33348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pc="3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Atividade Crítica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21586E68-6998-4372-A823-CF531589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56108" y="2137751"/>
              <a:ext cx="2046732" cy="2046732"/>
            </a:xfrm>
            <a:prstGeom prst="rect">
              <a:avLst/>
            </a:prstGeom>
            <a:effectLst>
              <a:glow rad="101600">
                <a:srgbClr val="60D0FF">
                  <a:alpha val="25000"/>
                </a:srgbClr>
              </a:glow>
            </a:effectLst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37B4224-A558-4F9E-93AB-F1E7075B4BB3}"/>
              </a:ext>
            </a:extLst>
          </p:cNvPr>
          <p:cNvGrpSpPr/>
          <p:nvPr/>
        </p:nvGrpSpPr>
        <p:grpSpPr>
          <a:xfrm>
            <a:off x="7885992" y="2402735"/>
            <a:ext cx="2617694" cy="2744129"/>
            <a:chOff x="7545521" y="2227633"/>
            <a:chExt cx="2617694" cy="2744129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4EC1882-F4E4-4DED-B908-F0318444D506}"/>
                </a:ext>
              </a:extLst>
            </p:cNvPr>
            <p:cNvSpPr txBox="1"/>
            <p:nvPr/>
          </p:nvSpPr>
          <p:spPr>
            <a:xfrm>
              <a:off x="7545521" y="4325431"/>
              <a:ext cx="26176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100000"/>
                </a:lnSpc>
              </a:pPr>
              <a:r>
                <a:rPr lang="pt-BR" spc="3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Risco de Fornecimento</a:t>
              </a:r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E1F65E91-0511-435F-B06A-DB173AB2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03377" y="2227633"/>
              <a:ext cx="1920441" cy="1920441"/>
            </a:xfrm>
            <a:prstGeom prst="rect">
              <a:avLst/>
            </a:prstGeom>
            <a:effectLst>
              <a:glow rad="101600">
                <a:srgbClr val="60D0FF">
                  <a:alpha val="25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1504802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CAC98CF8-7013-4882-BF13-CB7490C15F5D}"/>
              </a:ext>
            </a:extLst>
          </p:cNvPr>
          <p:cNvGrpSpPr/>
          <p:nvPr/>
        </p:nvGrpSpPr>
        <p:grpSpPr>
          <a:xfrm>
            <a:off x="466410" y="1580069"/>
            <a:ext cx="11197056" cy="5200107"/>
            <a:chOff x="427498" y="1657893"/>
            <a:chExt cx="11197056" cy="5200107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879729A-7027-4765-890F-7F0DA216854C}"/>
                </a:ext>
              </a:extLst>
            </p:cNvPr>
            <p:cNvGrpSpPr/>
            <p:nvPr/>
          </p:nvGrpSpPr>
          <p:grpSpPr>
            <a:xfrm>
              <a:off x="427499" y="2050190"/>
              <a:ext cx="11197055" cy="4294129"/>
              <a:chOff x="427499" y="1835137"/>
              <a:chExt cx="9418170" cy="4829886"/>
            </a:xfrm>
          </p:grpSpPr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4BB498A6-AAF5-41A3-97D3-E10DEFFF77F3}"/>
                  </a:ext>
                </a:extLst>
              </p:cNvPr>
              <p:cNvSpPr/>
              <p:nvPr/>
            </p:nvSpPr>
            <p:spPr>
              <a:xfrm>
                <a:off x="427499" y="1840797"/>
                <a:ext cx="2255709" cy="4814836"/>
              </a:xfrm>
              <a:prstGeom prst="rect">
                <a:avLst/>
              </a:prstGeom>
              <a:solidFill>
                <a:srgbClr val="ED1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57BF4F2-983B-48D9-8F36-8A81DF70ACEF}"/>
                  </a:ext>
                </a:extLst>
              </p:cNvPr>
              <p:cNvSpPr/>
              <p:nvPr/>
            </p:nvSpPr>
            <p:spPr>
              <a:xfrm>
                <a:off x="2813162" y="1850187"/>
                <a:ext cx="2255709" cy="4814836"/>
              </a:xfrm>
              <a:prstGeom prst="rect">
                <a:avLst/>
              </a:prstGeom>
              <a:solidFill>
                <a:srgbClr val="F35B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0D7BE383-2915-4640-BB69-76A0915AD524}"/>
                  </a:ext>
                </a:extLst>
              </p:cNvPr>
              <p:cNvSpPr/>
              <p:nvPr/>
            </p:nvSpPr>
            <p:spPr>
              <a:xfrm>
                <a:off x="5203447" y="1853009"/>
                <a:ext cx="2255709" cy="4789385"/>
              </a:xfrm>
              <a:prstGeom prst="rect">
                <a:avLst/>
              </a:prstGeom>
              <a:solidFill>
                <a:srgbClr val="DEA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894E4ABA-ABDC-46A8-A55C-48F07C83DCC1}"/>
                  </a:ext>
                </a:extLst>
              </p:cNvPr>
              <p:cNvSpPr/>
              <p:nvPr/>
            </p:nvSpPr>
            <p:spPr>
              <a:xfrm>
                <a:off x="7589960" y="1835137"/>
                <a:ext cx="2255709" cy="4814836"/>
              </a:xfrm>
              <a:prstGeom prst="rect">
                <a:avLst/>
              </a:prstGeom>
              <a:solidFill>
                <a:srgbClr val="385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F4E78FAF-0F32-4314-B3BA-A7967B506144}"/>
                </a:ext>
              </a:extLst>
            </p:cNvPr>
            <p:cNvGrpSpPr/>
            <p:nvPr/>
          </p:nvGrpSpPr>
          <p:grpSpPr>
            <a:xfrm>
              <a:off x="427498" y="1657893"/>
              <a:ext cx="11002245" cy="5200107"/>
              <a:chOff x="427498" y="1286356"/>
              <a:chExt cx="11002245" cy="5200107"/>
            </a:xfrm>
          </p:grpSpPr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41550314-7721-4D5D-A426-FB5CE1CCCF33}"/>
                  </a:ext>
                </a:extLst>
              </p:cNvPr>
              <p:cNvSpPr txBox="1"/>
              <p:nvPr/>
            </p:nvSpPr>
            <p:spPr>
              <a:xfrm>
                <a:off x="631644" y="1291228"/>
                <a:ext cx="2261480" cy="261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pt-BR" sz="1600" b="1">
                    <a:solidFill>
                      <a:srgbClr val="ED1150"/>
                    </a:solidFill>
                    <a:latin typeface="+mn-lt"/>
                  </a:rPr>
                  <a:t>Risco Crítico</a:t>
                </a: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EE4FE87A-1DC7-4182-852C-5DB7A4035482}"/>
                  </a:ext>
                </a:extLst>
              </p:cNvPr>
              <p:cNvSpPr txBox="1"/>
              <p:nvPr/>
            </p:nvSpPr>
            <p:spPr>
              <a:xfrm>
                <a:off x="6779908" y="1335842"/>
                <a:ext cx="13797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1600" b="1">
                    <a:solidFill>
                      <a:srgbClr val="DEA900"/>
                    </a:solidFill>
                    <a:latin typeface="+mn-lt"/>
                  </a:rPr>
                  <a:t>Risco </a:t>
                </a:r>
                <a:r>
                  <a:rPr lang="pt-BR" sz="1600" b="1">
                    <a:solidFill>
                      <a:srgbClr val="DEA900"/>
                    </a:solidFill>
                  </a:rPr>
                  <a:t>Médio</a:t>
                </a:r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40E255E-0ECE-4ED3-B077-F92AE83AD449}"/>
                  </a:ext>
                </a:extLst>
              </p:cNvPr>
              <p:cNvSpPr txBox="1"/>
              <p:nvPr/>
            </p:nvSpPr>
            <p:spPr>
              <a:xfrm>
                <a:off x="9487801" y="1335842"/>
                <a:ext cx="13584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1600" b="1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Risco Baixo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F84E8375-906F-41E8-AFC6-59BEC0245767}"/>
                  </a:ext>
                </a:extLst>
              </p:cNvPr>
              <p:cNvSpPr txBox="1"/>
              <p:nvPr/>
            </p:nvSpPr>
            <p:spPr>
              <a:xfrm>
                <a:off x="3503151" y="1286356"/>
                <a:ext cx="2202008" cy="261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pt-BR" sz="1600" b="1">
                    <a:solidFill>
                      <a:srgbClr val="F35B5B"/>
                    </a:solidFill>
                    <a:latin typeface="+mn-lt"/>
                  </a:rPr>
                  <a:t>Risco Alto</a:t>
                </a:r>
              </a:p>
            </p:txBody>
          </p:sp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87F359A9-B38A-4875-89C0-514C2C93F356}"/>
                  </a:ext>
                </a:extLst>
              </p:cNvPr>
              <p:cNvSpPr/>
              <p:nvPr/>
            </p:nvSpPr>
            <p:spPr>
              <a:xfrm>
                <a:off x="427498" y="1636668"/>
                <a:ext cx="2583691" cy="4791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</a:rPr>
                  <a:t>Produtos ou Serviços Estratégicos 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(valor anual comprado 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acima de R$ </a:t>
                </a:r>
                <a:r>
                  <a:rPr lang="pt-BR" sz="1200" b="1" err="1">
                    <a:solidFill>
                      <a:schemeClr val="bg1"/>
                    </a:solidFill>
                    <a:latin typeface="Calibri" panose="020F0502020204030204"/>
                  </a:rPr>
                  <a:t>xxx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e 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Alto Risco de fornecimento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)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</a:rPr>
                  <a:t>Produtos ou Serviços Gargalos 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(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Alto Risco de Fornecimento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)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Acordo de Joint Venture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Acordo relativo a distribuição ou venda produtos ou serviços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Contratos com Órgãos Governamentais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Contrato com intermediário que interagirá com Órgão Governamental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 Existência de “</a:t>
                </a:r>
                <a:r>
                  <a:rPr lang="pt-BR" sz="1200" err="1">
                    <a:solidFill>
                      <a:schemeClr val="bg1"/>
                    </a:solidFill>
                    <a:latin typeface="Calibri" panose="020F0502020204030204"/>
                  </a:rPr>
                  <a:t>Red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 Flag”. Vide lista Anexa.</a:t>
                </a:r>
              </a:p>
            </p:txBody>
          </p:sp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511658DD-879C-4001-966E-5C81D1178FEE}"/>
                  </a:ext>
                </a:extLst>
              </p:cNvPr>
              <p:cNvSpPr/>
              <p:nvPr/>
            </p:nvSpPr>
            <p:spPr>
              <a:xfrm>
                <a:off x="3378591" y="1641304"/>
                <a:ext cx="2409619" cy="4791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</a:rPr>
                  <a:t>Independentemente da Classificação do Fornecedor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Contratos relativos a compras de licenças ou registros (software)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Acordos para desenvolvimento de negócios (consultorias para Planejamento Estratégico, Auditoria, Recursos Humanos)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Assessoria Jurídica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Existência de “</a:t>
                </a:r>
                <a:r>
                  <a:rPr lang="pt-BR" sz="1200" err="1">
                    <a:solidFill>
                      <a:schemeClr val="bg1"/>
                    </a:solidFill>
                    <a:latin typeface="Calibri" panose="020F0502020204030204"/>
                  </a:rPr>
                  <a:t>Red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 Flag” Vide lista Anexa.</a:t>
                </a:r>
                <a:endParaRPr lang="pt-BR" sz="1200">
                  <a:solidFill>
                    <a:schemeClr val="bg1"/>
                  </a:solidFill>
                  <a:latin typeface="Calibri" panose="020F0502020204030204"/>
                  <a:cs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>
                  <a:solidFill>
                    <a:schemeClr val="bg1"/>
                  </a:solidFill>
                  <a:latin typeface="Calibri" panose="020F0502020204030204"/>
                  <a:cs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Arial"/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  <a:cs typeface="Calibri"/>
                  </a:rPr>
                  <a:t>Produtos ou Serviços Alavancáveis 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  <a:cs typeface="Calibri"/>
                  </a:rPr>
                  <a:t>(valor anual comprado acima de R$ </a:t>
                </a:r>
                <a:r>
                  <a:rPr lang="pt-BR" sz="1200" b="1" err="1">
                    <a:solidFill>
                      <a:schemeClr val="bg1"/>
                    </a:solidFill>
                    <a:latin typeface="Calibri" panose="020F0502020204030204"/>
                    <a:cs typeface="Calibri"/>
                  </a:rPr>
                  <a:t>xxx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  <a:cs typeface="Calibri"/>
                  </a:rPr>
                  <a:t> e Baixo Risco de Fornecimento)</a:t>
                </a:r>
                <a:endParaRPr lang="pt-BR" sz="1200">
                  <a:solidFill>
                    <a:schemeClr val="bg1"/>
                  </a:solidFill>
                  <a:latin typeface="Calibri" panose="020F0502020204030204"/>
                  <a:cs typeface="Calibri"/>
                </a:endParaRPr>
              </a:p>
            </p:txBody>
          </p:sp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C055902-91DE-4D39-BC92-FB07D9ACD301}"/>
                  </a:ext>
                </a:extLst>
              </p:cNvPr>
              <p:cNvSpPr/>
              <p:nvPr/>
            </p:nvSpPr>
            <p:spPr>
              <a:xfrm>
                <a:off x="5016915" y="1694543"/>
                <a:ext cx="2164397" cy="4791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05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 b="1">
                  <a:solidFill>
                    <a:schemeClr val="bg1"/>
                  </a:solidFill>
                  <a:latin typeface="Calibri" panose="020F0502020204030204"/>
                  <a:cs typeface="Calibri"/>
                </a:endParaRPr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8150E0-76C7-4925-8A8B-3C166D6FE61E}"/>
                  </a:ext>
                </a:extLst>
              </p:cNvPr>
              <p:cNvSpPr/>
              <p:nvPr/>
            </p:nvSpPr>
            <p:spPr>
              <a:xfrm>
                <a:off x="6231532" y="1694543"/>
                <a:ext cx="2377445" cy="4791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05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</a:rPr>
                  <a:t>Produtos ou Serviços não críticos 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(valor anual comprado acima de R$ </a:t>
                </a:r>
                <a:r>
                  <a:rPr lang="pt-BR" sz="1200" b="1" err="1">
                    <a:solidFill>
                      <a:schemeClr val="bg1"/>
                    </a:solidFill>
                    <a:latin typeface="Calibri" panose="020F0502020204030204"/>
                  </a:rPr>
                  <a:t>xxx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até R$ </a:t>
                </a:r>
                <a:r>
                  <a:rPr lang="pt-BR" sz="1200" b="1" err="1">
                    <a:solidFill>
                      <a:schemeClr val="bg1"/>
                    </a:solidFill>
                    <a:latin typeface="Calibri" panose="020F0502020204030204"/>
                  </a:rPr>
                  <a:t>xxx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e Baixo Risco de Fornecimento)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,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</a:t>
                </a:r>
                <a:r>
                  <a:rPr lang="pt-BR" sz="1200" i="1">
                    <a:solidFill>
                      <a:schemeClr val="bg1"/>
                    </a:solidFill>
                    <a:latin typeface="Calibri" panose="020F0502020204030204"/>
                  </a:rPr>
                  <a:t>que não se enquadram em nenhum dos aspectos que compõe as classificações do Risco Crítico e Risco Alto</a:t>
                </a:r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75801365-08AB-49D5-BBBF-B11FA132DB98}"/>
                  </a:ext>
                </a:extLst>
              </p:cNvPr>
              <p:cNvSpPr/>
              <p:nvPr/>
            </p:nvSpPr>
            <p:spPr>
              <a:xfrm>
                <a:off x="9052298" y="1694543"/>
                <a:ext cx="2377445" cy="46711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pt-BR" sz="1200" b="1" i="1">
                  <a:solidFill>
                    <a:schemeClr val="bg1"/>
                  </a:solidFill>
                  <a:latin typeface="Calibri" panose="020F0502020204030204"/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pt-BR" sz="1200" b="1" i="1">
                    <a:solidFill>
                      <a:schemeClr val="bg1"/>
                    </a:solidFill>
                    <a:latin typeface="Calibri" panose="020F0502020204030204"/>
                  </a:rPr>
                  <a:t>Produtos ou Serviços não críticos 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(valor anual comprado abaixo de R$ </a:t>
                </a:r>
                <a:r>
                  <a:rPr lang="pt-BR" sz="1200" b="1" err="1">
                    <a:solidFill>
                      <a:schemeClr val="bg1"/>
                    </a:solidFill>
                    <a:latin typeface="Calibri" panose="020F0502020204030204"/>
                  </a:rPr>
                  <a:t>xxx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e Baixo Risco de Fornecimento)</a:t>
                </a:r>
                <a:r>
                  <a:rPr lang="pt-BR" sz="1200">
                    <a:solidFill>
                      <a:schemeClr val="bg1"/>
                    </a:solidFill>
                    <a:latin typeface="Calibri" panose="020F0502020204030204"/>
                  </a:rPr>
                  <a:t>,</a:t>
                </a:r>
                <a:r>
                  <a:rPr lang="pt-BR" sz="1200" b="1">
                    <a:solidFill>
                      <a:schemeClr val="bg1"/>
                    </a:solidFill>
                    <a:latin typeface="Calibri" panose="020F0502020204030204"/>
                  </a:rPr>
                  <a:t> </a:t>
                </a:r>
                <a:r>
                  <a:rPr lang="pt-BR" sz="1200" i="1">
                    <a:solidFill>
                      <a:schemeClr val="bg1"/>
                    </a:solidFill>
                    <a:latin typeface="Calibri" panose="020F0502020204030204"/>
                  </a:rPr>
                  <a:t>que não se enquadram em nenhum dos aspectos que compõe as classificações do Risco Crítico e Risco Alto</a:t>
                </a:r>
              </a:p>
            </p:txBody>
          </p:sp>
        </p:grpSp>
      </p:grpSp>
      <p:sp>
        <p:nvSpPr>
          <p:cNvPr id="47" name="Título 1">
            <a:extLst>
              <a:ext uri="{FF2B5EF4-FFF2-40B4-BE49-F238E27FC236}">
                <a16:creationId xmlns:a16="http://schemas.microsoft.com/office/drawing/2014/main" id="{28EF41AE-DE10-4F72-9731-AC4D03098FD4}"/>
              </a:ext>
            </a:extLst>
          </p:cNvPr>
          <p:cNvSpPr txBox="1">
            <a:spLocks/>
          </p:cNvSpPr>
          <p:nvPr/>
        </p:nvSpPr>
        <p:spPr>
          <a:xfrm>
            <a:off x="0" y="-46024"/>
            <a:ext cx="12171331" cy="161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pc="300">
                <a:solidFill>
                  <a:srgbClr val="60D0FF"/>
                </a:solidFill>
              </a:rPr>
              <a:t>Classificação de Risco </a:t>
            </a:r>
            <a:r>
              <a:rPr lang="pt-BR" sz="2800" spc="300">
                <a:solidFill>
                  <a:schemeClr val="bg1"/>
                </a:solidFill>
              </a:rPr>
              <a:t>(Exemplo)</a:t>
            </a:r>
          </a:p>
        </p:txBody>
      </p:sp>
    </p:spTree>
    <p:extLst>
      <p:ext uri="{BB962C8B-B14F-4D97-AF65-F5344CB8AC3E}">
        <p14:creationId xmlns:p14="http://schemas.microsoft.com/office/powerpoint/2010/main" val="37408731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85B7D389-F29F-4317-81A3-559705E2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3542844" y="5455990"/>
            <a:ext cx="3620668" cy="1490905"/>
          </a:xfrm>
          <a:prstGeom prst="rect">
            <a:avLst/>
          </a:prstGeom>
        </p:spPr>
      </p:pic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425D1A8-541C-4E4E-BAF1-1FCDCA6E6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0" y="5455989"/>
            <a:ext cx="3620668" cy="149090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900A482-7035-4498-94CD-89EE46EB6F01}"/>
              </a:ext>
            </a:extLst>
          </p:cNvPr>
          <p:cNvSpPr txBox="1">
            <a:spLocks/>
          </p:cNvSpPr>
          <p:nvPr/>
        </p:nvSpPr>
        <p:spPr>
          <a:xfrm>
            <a:off x="640943" y="60006"/>
            <a:ext cx="1066773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>
                <a:solidFill>
                  <a:srgbClr val="60D0FF"/>
                </a:solidFill>
              </a:rPr>
              <a:t>Overview</a:t>
            </a:r>
            <a:r>
              <a:rPr lang="pt-BR" spc="300">
                <a:solidFill>
                  <a:schemeClr val="bg1"/>
                </a:solidFill>
              </a:rPr>
              <a:t>| </a:t>
            </a:r>
            <a:r>
              <a:rPr lang="pt-BR" spc="300">
                <a:solidFill>
                  <a:srgbClr val="C4F3FF"/>
                </a:solidFill>
              </a:rPr>
              <a:t>Questões Básicas</a:t>
            </a:r>
            <a:endParaRPr lang="pt-BR" b="1" spc="300">
              <a:solidFill>
                <a:srgbClr val="60D0FF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553761D-0DEC-40C1-A652-3B791A068B0F}"/>
              </a:ext>
            </a:extLst>
          </p:cNvPr>
          <p:cNvGrpSpPr/>
          <p:nvPr/>
        </p:nvGrpSpPr>
        <p:grpSpPr>
          <a:xfrm>
            <a:off x="470973" y="1323199"/>
            <a:ext cx="4865956" cy="4211602"/>
            <a:chOff x="470973" y="1323199"/>
            <a:chExt cx="4865956" cy="4211602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80A8120-C401-435E-9AD4-71839A8FB3F2}"/>
                </a:ext>
              </a:extLst>
            </p:cNvPr>
            <p:cNvSpPr txBox="1"/>
            <p:nvPr/>
          </p:nvSpPr>
          <p:spPr>
            <a:xfrm>
              <a:off x="1755527" y="2656481"/>
              <a:ext cx="3581402" cy="1545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pt-BR" sz="2000">
                  <a:solidFill>
                    <a:schemeClr val="bg1"/>
                  </a:solidFill>
                  <a:latin typeface="+mn-lt"/>
                </a:rPr>
                <a:t>O fornecedor tem as </a:t>
              </a:r>
              <a:r>
                <a:rPr lang="pt-BR" sz="2000" b="1" u="sng">
                  <a:solidFill>
                    <a:srgbClr val="60D0FF"/>
                  </a:solidFill>
                  <a:latin typeface="+mn-lt"/>
                </a:rPr>
                <a:t>experiências e credenciais</a:t>
              </a:r>
              <a:r>
                <a:rPr lang="pt-BR" sz="2000" b="1">
                  <a:solidFill>
                    <a:srgbClr val="60D0FF"/>
                  </a:solidFill>
                  <a:latin typeface="+mn-lt"/>
                </a:rPr>
                <a:t> </a:t>
              </a:r>
              <a:r>
                <a:rPr lang="pt-BR" sz="2000">
                  <a:solidFill>
                    <a:schemeClr val="bg1"/>
                  </a:solidFill>
                  <a:latin typeface="+mn-lt"/>
                </a:rPr>
                <a:t>necessárias para atender a demanda?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7F1A08B-EE70-4260-AB27-B8178A9350C1}"/>
                </a:ext>
              </a:extLst>
            </p:cNvPr>
            <p:cNvSpPr txBox="1"/>
            <p:nvPr/>
          </p:nvSpPr>
          <p:spPr>
            <a:xfrm>
              <a:off x="470973" y="1323199"/>
              <a:ext cx="1573231" cy="4211602"/>
            </a:xfrm>
            <a:prstGeom prst="rect">
              <a:avLst/>
            </a:prstGeom>
            <a:noFill/>
            <a:effectLst>
              <a:glow rad="101600">
                <a:srgbClr val="60D0FF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pt-BR" sz="23900">
                  <a:solidFill>
                    <a:srgbClr val="60D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FC05FD3-2FF5-4142-A065-46D11AD7F87B}"/>
              </a:ext>
            </a:extLst>
          </p:cNvPr>
          <p:cNvGrpSpPr/>
          <p:nvPr/>
        </p:nvGrpSpPr>
        <p:grpSpPr>
          <a:xfrm>
            <a:off x="5382649" y="1317165"/>
            <a:ext cx="5673849" cy="4211602"/>
            <a:chOff x="5382649" y="1317165"/>
            <a:chExt cx="5673849" cy="4211602"/>
          </a:xfrm>
        </p:grpSpPr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24CFC6C4-82B3-41BE-AA3B-48F24A6196B6}"/>
                </a:ext>
              </a:extLst>
            </p:cNvPr>
            <p:cNvSpPr txBox="1">
              <a:spLocks/>
            </p:cNvSpPr>
            <p:nvPr/>
          </p:nvSpPr>
          <p:spPr>
            <a:xfrm>
              <a:off x="7044790" y="2683376"/>
              <a:ext cx="4011708" cy="1855696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pt-BR" sz="2000">
                  <a:solidFill>
                    <a:schemeClr val="bg1"/>
                  </a:solidFill>
                  <a:latin typeface="+mn-lt"/>
                </a:rPr>
                <a:t>A natureza dos bens ou serviços a serem fornecidos estão em </a:t>
              </a:r>
              <a:r>
                <a:rPr lang="pt-BR" sz="2000" b="1" u="sng">
                  <a:solidFill>
                    <a:srgbClr val="60D0FF"/>
                  </a:solidFill>
                  <a:latin typeface="+mn-lt"/>
                </a:rPr>
                <a:t>conformidade com o CNAE</a:t>
              </a:r>
              <a:r>
                <a:rPr lang="pt-BR" sz="2000">
                  <a:solidFill>
                    <a:srgbClr val="60D0FF"/>
                  </a:solidFill>
                  <a:latin typeface="+mn-lt"/>
                </a:rPr>
                <a:t> </a:t>
              </a:r>
              <a:r>
                <a:rPr lang="pt-BR" sz="2000">
                  <a:solidFill>
                    <a:schemeClr val="bg1"/>
                  </a:solidFill>
                  <a:latin typeface="+mn-lt"/>
                </a:rPr>
                <a:t>(Classificação Nacional de Atividades Econômicas) do fornecedor</a:t>
              </a:r>
              <a:r>
                <a:rPr lang="pt-BR" sz="2000" spc="300">
                  <a:solidFill>
                    <a:schemeClr val="bg1"/>
                  </a:solidFill>
                  <a:latin typeface="+mn-lt"/>
                </a:rPr>
                <a:t>?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86D002A-55C1-4D38-B1BF-4CD12B8952A9}"/>
                </a:ext>
              </a:extLst>
            </p:cNvPr>
            <p:cNvSpPr txBox="1"/>
            <p:nvPr/>
          </p:nvSpPr>
          <p:spPr>
            <a:xfrm>
              <a:off x="5382649" y="1317165"/>
              <a:ext cx="1573231" cy="4211602"/>
            </a:xfrm>
            <a:prstGeom prst="rect">
              <a:avLst/>
            </a:prstGeom>
            <a:noFill/>
            <a:effectLst>
              <a:glow rad="101600">
                <a:srgbClr val="60D0FF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pt-BR" sz="23900">
                  <a:solidFill>
                    <a:srgbClr val="60D0FF"/>
                  </a:solidFill>
                  <a:latin typeface="+mj-lt"/>
                </a:rPr>
                <a:t>2</a:t>
              </a:r>
            </a:p>
          </p:txBody>
        </p:sp>
      </p:grpSp>
      <p:pic>
        <p:nvPicPr>
          <p:cNvPr id="16" name="Imagem 1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39DE50E-A5CF-4604-9723-D779760EC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311294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14">
            <a:extLst>
              <a:ext uri="{FF2B5EF4-FFF2-40B4-BE49-F238E27FC236}">
                <a16:creationId xmlns:a16="http://schemas.microsoft.com/office/drawing/2014/main" id="{8269D93D-D65E-4EFE-8F46-78507317D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61335"/>
              </p:ext>
            </p:extLst>
          </p:nvPr>
        </p:nvGraphicFramePr>
        <p:xfrm>
          <a:off x="754200" y="1552390"/>
          <a:ext cx="10270384" cy="351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487">
                  <a:extLst>
                    <a:ext uri="{9D8B030D-6E8A-4147-A177-3AD203B41FA5}">
                      <a16:colId xmlns:a16="http://schemas.microsoft.com/office/drawing/2014/main" val="1624600587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375448899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284914457"/>
                    </a:ext>
                  </a:extLst>
                </a:gridCol>
                <a:gridCol w="8738923">
                  <a:extLst>
                    <a:ext uri="{9D8B030D-6E8A-4147-A177-3AD203B41FA5}">
                      <a16:colId xmlns:a16="http://schemas.microsoft.com/office/drawing/2014/main" val="2558319981"/>
                    </a:ext>
                  </a:extLst>
                </a:gridCol>
              </a:tblGrid>
              <a:tr h="606912">
                <a:tc gridSpan="3">
                  <a:txBody>
                    <a:bodyPr/>
                    <a:lstStyle/>
                    <a:p>
                      <a:pPr lvl="0" algn="ctr"/>
                      <a:r>
                        <a:rPr lang="pt-BR" sz="1400" b="1" kern="1200">
                          <a:solidFill>
                            <a:schemeClr val="bg1"/>
                          </a:solidFill>
                        </a:rPr>
                        <a:t>Risco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pt-BR" sz="1400" kern="1200">
                          <a:solidFill>
                            <a:schemeClr val="bg1"/>
                          </a:solidFill>
                        </a:rPr>
                        <a:t>Atividades (Critérios)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291311"/>
                  </a:ext>
                </a:extLst>
              </a:tr>
              <a:tr h="55849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Crítico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Alto</a:t>
                      </a:r>
                      <a:endParaRPr lang="pt-BR" sz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5B5B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/>
                      <a:r>
                        <a:rPr lang="pt-BR" sz="1600" b="1" kern="1200">
                          <a:solidFill>
                            <a:schemeClr val="bg1"/>
                          </a:solidFill>
                        </a:rPr>
                        <a:t>Médio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>
                          <a:solidFill>
                            <a:schemeClr val="bg1"/>
                          </a:solidFill>
                        </a:rPr>
                        <a:t>Consulta a Órgão de Proteção ao Crédito (SERASA, Boa Vista, etc.) apresenta restrições relevantes?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793625"/>
                  </a:ext>
                </a:extLst>
              </a:tr>
              <a:tr h="491344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Dependência Financeira (participação </a:t>
                      </a:r>
                      <a:r>
                        <a:rPr lang="pt-BR" sz="1400" b="0" i="0" kern="1200">
                          <a:solidFill>
                            <a:schemeClr val="bg1"/>
                          </a:solidFill>
                        </a:rPr>
                        <a:t>da sua empresa nas vendas do fornecedor)?</a:t>
                      </a:r>
                      <a:endParaRPr lang="pt-BR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04068"/>
                  </a:ext>
                </a:extLst>
              </a:tr>
              <a:tr h="439838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Nível de Endividamento e Liquidez (capacidade de o fornecedor pagar as suas dívidas) adequados?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608324"/>
                  </a:ext>
                </a:extLst>
              </a:tr>
              <a:tr h="462987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</a:rPr>
                        <a:t>O nível de solvência do fornecedor indica alta probabilidade de falência?</a:t>
                      </a:r>
                      <a:endParaRPr lang="pt-BR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509361"/>
                  </a:ext>
                </a:extLst>
              </a:tr>
              <a:tr h="474562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Quantidade mínima de cotações?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22058"/>
                  </a:ext>
                </a:extLst>
              </a:tr>
              <a:tr h="483998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RFP (</a:t>
                      </a:r>
                      <a:r>
                        <a:rPr lang="pt-BR" sz="1400" b="0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Request</a:t>
                      </a: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pt-BR" sz="1400" b="0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Proposal</a:t>
                      </a: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)?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564450"/>
                  </a:ext>
                </a:extLst>
              </a:tr>
            </a:tbl>
          </a:graphicData>
        </a:graphic>
      </p:graphicFrame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836B737-ADF6-4C4A-B189-FA8B43DCD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D4D9A4C-F111-4CCD-AE70-DB4B5A1E2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5020695" y="28487"/>
            <a:ext cx="3620668" cy="149090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01FDAA1-5326-44F3-B5A8-4B18440C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71" y="243087"/>
            <a:ext cx="1169530" cy="11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583659" y="-173463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>
                <a:solidFill>
                  <a:srgbClr val="60D0FF"/>
                </a:solidFill>
              </a:rPr>
              <a:t>Financeiro</a:t>
            </a:r>
            <a:endParaRPr lang="pt-BR" sz="2800" b="1" spc="300">
              <a:solidFill>
                <a:srgbClr val="60D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463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14">
            <a:extLst>
              <a:ext uri="{FF2B5EF4-FFF2-40B4-BE49-F238E27FC236}">
                <a16:creationId xmlns:a16="http://schemas.microsoft.com/office/drawing/2014/main" id="{8269D93D-D65E-4EFE-8F46-78507317D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88084"/>
              </p:ext>
            </p:extLst>
          </p:nvPr>
        </p:nvGraphicFramePr>
        <p:xfrm>
          <a:off x="754200" y="1552390"/>
          <a:ext cx="10734164" cy="423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487">
                  <a:extLst>
                    <a:ext uri="{9D8B030D-6E8A-4147-A177-3AD203B41FA5}">
                      <a16:colId xmlns:a16="http://schemas.microsoft.com/office/drawing/2014/main" val="1624600587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375448899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284914457"/>
                    </a:ext>
                  </a:extLst>
                </a:gridCol>
                <a:gridCol w="463780">
                  <a:extLst>
                    <a:ext uri="{9D8B030D-6E8A-4147-A177-3AD203B41FA5}">
                      <a16:colId xmlns:a16="http://schemas.microsoft.com/office/drawing/2014/main" val="3043462620"/>
                    </a:ext>
                  </a:extLst>
                </a:gridCol>
                <a:gridCol w="8738923">
                  <a:extLst>
                    <a:ext uri="{9D8B030D-6E8A-4147-A177-3AD203B41FA5}">
                      <a16:colId xmlns:a16="http://schemas.microsoft.com/office/drawing/2014/main" val="2558319981"/>
                    </a:ext>
                  </a:extLst>
                </a:gridCol>
              </a:tblGrid>
              <a:tr h="606912">
                <a:tc gridSpan="4">
                  <a:txBody>
                    <a:bodyPr/>
                    <a:lstStyle/>
                    <a:p>
                      <a:pPr lvl="0" algn="ctr"/>
                      <a:r>
                        <a:rPr lang="pt-BR" sz="1400" b="1" kern="1200">
                          <a:solidFill>
                            <a:schemeClr val="bg1"/>
                          </a:solidFill>
                        </a:rPr>
                        <a:t>Risco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pt-BR" sz="1400" kern="1200">
                          <a:solidFill>
                            <a:schemeClr val="bg1"/>
                          </a:solidFill>
                        </a:rPr>
                        <a:t>Atividades (Critérios)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291311"/>
                  </a:ext>
                </a:extLst>
              </a:tr>
              <a:tr h="558498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Crítico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Alto</a:t>
                      </a:r>
                      <a:endParaRPr lang="pt-BR" sz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5B5B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/>
                      <a:r>
                        <a:rPr lang="pt-BR" sz="1600" b="1" kern="1200">
                          <a:solidFill>
                            <a:schemeClr val="bg1"/>
                          </a:solidFill>
                        </a:rPr>
                        <a:t>Médio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Baixo</a:t>
                      </a:r>
                      <a:endParaRPr lang="pt-BR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>
                          <a:solidFill>
                            <a:schemeClr val="bg1"/>
                          </a:solidFill>
                        </a:rPr>
                        <a:t>Conflito de Interesses?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793625"/>
                  </a:ext>
                </a:extLst>
              </a:tr>
              <a:tr h="491344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Mídias Negativas?</a:t>
                      </a:r>
                      <a:endParaRPr lang="pt-BR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04068"/>
                  </a:ext>
                </a:extLst>
              </a:tr>
              <a:tr h="439838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Processos Judiciais?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608324"/>
                  </a:ext>
                </a:extLst>
              </a:tr>
              <a:tr h="462987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Relação com o Órgão Publico?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509361"/>
                  </a:ext>
                </a:extLst>
              </a:tr>
              <a:tr h="474562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Existência de “red flags”?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22058"/>
                  </a:ext>
                </a:extLst>
              </a:tr>
              <a:tr h="483998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Possui Código de Conduta?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564450"/>
                  </a:ext>
                </a:extLst>
              </a:tr>
              <a:tr h="71605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1" kern="120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Possui Canal de Denúncias?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96366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6846B828-A879-483B-9476-C250A736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94" y="195877"/>
            <a:ext cx="1054656" cy="13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583659" y="-173463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>
                <a:solidFill>
                  <a:srgbClr val="60D0FF"/>
                </a:solidFill>
              </a:rPr>
              <a:t>Compliance</a:t>
            </a:r>
            <a:endParaRPr lang="pt-BR" sz="2800" b="1" spc="300">
              <a:solidFill>
                <a:srgbClr val="60D0FF"/>
              </a:solidFill>
            </a:endParaRP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836B737-ADF6-4C4A-B189-FA8B43DCD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D4D9A4C-F111-4CCD-AE70-DB4B5A1E2D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5020695" y="28487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3707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14">
            <a:extLst>
              <a:ext uri="{FF2B5EF4-FFF2-40B4-BE49-F238E27FC236}">
                <a16:creationId xmlns:a16="http://schemas.microsoft.com/office/drawing/2014/main" id="{8269D93D-D65E-4EFE-8F46-78507317D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9572"/>
              </p:ext>
            </p:extLst>
          </p:nvPr>
        </p:nvGraphicFramePr>
        <p:xfrm>
          <a:off x="754200" y="1552390"/>
          <a:ext cx="10270384" cy="385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487">
                  <a:extLst>
                    <a:ext uri="{9D8B030D-6E8A-4147-A177-3AD203B41FA5}">
                      <a16:colId xmlns:a16="http://schemas.microsoft.com/office/drawing/2014/main" val="1624600587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375448899"/>
                    </a:ext>
                  </a:extLst>
                </a:gridCol>
                <a:gridCol w="510487">
                  <a:extLst>
                    <a:ext uri="{9D8B030D-6E8A-4147-A177-3AD203B41FA5}">
                      <a16:colId xmlns:a16="http://schemas.microsoft.com/office/drawing/2014/main" val="1284914457"/>
                    </a:ext>
                  </a:extLst>
                </a:gridCol>
                <a:gridCol w="8738923">
                  <a:extLst>
                    <a:ext uri="{9D8B030D-6E8A-4147-A177-3AD203B41FA5}">
                      <a16:colId xmlns:a16="http://schemas.microsoft.com/office/drawing/2014/main" val="2558319981"/>
                    </a:ext>
                  </a:extLst>
                </a:gridCol>
              </a:tblGrid>
              <a:tr h="619310">
                <a:tc gridSpan="3">
                  <a:txBody>
                    <a:bodyPr/>
                    <a:lstStyle/>
                    <a:p>
                      <a:pPr lvl="0" algn="ctr"/>
                      <a:r>
                        <a:rPr lang="pt-BR" sz="1400" b="1" kern="1200">
                          <a:solidFill>
                            <a:schemeClr val="bg1"/>
                          </a:solidFill>
                        </a:rPr>
                        <a:t>Risco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pt-BR" sz="1400" kern="1200">
                          <a:solidFill>
                            <a:schemeClr val="bg1"/>
                          </a:solidFill>
                        </a:rPr>
                        <a:t>Atividades (Critérios)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291311"/>
                  </a:ext>
                </a:extLst>
              </a:tr>
              <a:tr h="89996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Crítico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t-BR" sz="1600" b="1">
                          <a:solidFill>
                            <a:schemeClr val="bg1"/>
                          </a:solidFill>
                        </a:rPr>
                        <a:t>Alto</a:t>
                      </a:r>
                      <a:endParaRPr lang="pt-BR" sz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5B5B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/>
                      <a:r>
                        <a:rPr lang="pt-BR" sz="1600" b="1" kern="1200">
                          <a:solidFill>
                            <a:schemeClr val="bg1"/>
                          </a:solidFill>
                        </a:rPr>
                        <a:t>Médio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>
                          <a:solidFill>
                            <a:schemeClr val="bg1"/>
                          </a:solidFill>
                        </a:rPr>
                        <a:t>O fornecedor possui Alvará de Funcionamento e/ou Licença de Operação?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793625"/>
                  </a:ext>
                </a:extLst>
              </a:tr>
              <a:tr h="791751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 fornecedor possui Auto de Vistoria do Corpo de Bombeiros?</a:t>
                      </a:r>
                      <a:endParaRPr lang="pt-BR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04068"/>
                  </a:ext>
                </a:extLst>
              </a:tr>
              <a:tr h="708755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 fornecedor possui Certidão negativa de débitos: Municipal, Estadual e Federal, FGTS e trabalhista?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608324"/>
                  </a:ext>
                </a:extLst>
              </a:tr>
              <a:tr h="834963">
                <a:tc vMerge="1">
                  <a:txBody>
                    <a:bodyPr/>
                    <a:lstStyle/>
                    <a:p>
                      <a:pPr lvl="0"/>
                      <a:endParaRPr lang="pt-BR" sz="14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pt-BR" sz="1200" b="1" kern="120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Será formalizado contrato contendo cláusulas obrigatórias de compliance ao fornecedor (envolvendo aderência ao Código de Conduta, Lei Anticorrupção, Confidencialidade, Conflito de Interesses, Concorrência Leal, etc.)?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509361"/>
                  </a:ext>
                </a:extLst>
              </a:tr>
            </a:tbl>
          </a:graphicData>
        </a:graphic>
      </p:graphicFrame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836B737-ADF6-4C4A-B189-FA8B43DCD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D4D9A4C-F111-4CCD-AE70-DB4B5A1E2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5020695" y="28487"/>
            <a:ext cx="3620668" cy="149090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2DC6650-B460-4A9D-A85F-D8B02B9F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12" y="357348"/>
            <a:ext cx="1093519" cy="109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583659" y="-173463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>
                <a:solidFill>
                  <a:srgbClr val="60D0FF"/>
                </a:solidFill>
              </a:rPr>
              <a:t>Legal</a:t>
            </a:r>
            <a:endParaRPr lang="pt-BR" sz="2800" b="1" spc="300">
              <a:solidFill>
                <a:srgbClr val="60D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228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5CC8BF5-4B38-4B19-BD9B-67EA6C42B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9327" y="246305"/>
            <a:ext cx="3123149" cy="312314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114C15E-31A3-4C4B-9D7A-E5D0BBB683BD}"/>
              </a:ext>
            </a:extLst>
          </p:cNvPr>
          <p:cNvGrpSpPr/>
          <p:nvPr/>
        </p:nvGrpSpPr>
        <p:grpSpPr>
          <a:xfrm>
            <a:off x="0" y="4090778"/>
            <a:ext cx="14238259" cy="1490905"/>
            <a:chOff x="0" y="3523850"/>
            <a:chExt cx="14238259" cy="1490905"/>
          </a:xfrm>
        </p:grpSpPr>
        <p:pic>
          <p:nvPicPr>
            <p:cNvPr id="12" name="Imagem 11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0FBAE6B3-644B-4383-9D27-32F8C3F91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8490"/>
            <a:stretch/>
          </p:blipFill>
          <p:spPr>
            <a:xfrm>
              <a:off x="0" y="3523850"/>
              <a:ext cx="3620668" cy="1490905"/>
            </a:xfrm>
            <a:prstGeom prst="rect">
              <a:avLst/>
            </a:prstGeom>
          </p:spPr>
        </p:pic>
        <p:pic>
          <p:nvPicPr>
            <p:cNvPr id="9" name="Imagem 8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B9723E46-AFB1-492D-BFA9-45EF6BAD7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8490"/>
            <a:stretch/>
          </p:blipFill>
          <p:spPr>
            <a:xfrm>
              <a:off x="3550023" y="3523850"/>
              <a:ext cx="3620668" cy="1490905"/>
            </a:xfrm>
            <a:prstGeom prst="rect">
              <a:avLst/>
            </a:prstGeom>
          </p:spPr>
        </p:pic>
        <p:pic>
          <p:nvPicPr>
            <p:cNvPr id="10" name="Imagem 9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8F9624B7-8C76-49FC-A446-767F0EFE5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8490"/>
            <a:stretch/>
          </p:blipFill>
          <p:spPr>
            <a:xfrm>
              <a:off x="7067568" y="3523850"/>
              <a:ext cx="3620668" cy="1490905"/>
            </a:xfrm>
            <a:prstGeom prst="rect">
              <a:avLst/>
            </a:prstGeom>
          </p:spPr>
        </p:pic>
        <p:pic>
          <p:nvPicPr>
            <p:cNvPr id="13" name="Imagem 12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7A777BC6-C0F6-4E89-81FA-B83E1BA6D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8490"/>
            <a:stretch/>
          </p:blipFill>
          <p:spPr>
            <a:xfrm>
              <a:off x="10617591" y="3523850"/>
              <a:ext cx="3620668" cy="1490905"/>
            </a:xfrm>
            <a:prstGeom prst="rect">
              <a:avLst/>
            </a:prstGeom>
          </p:spPr>
        </p:pic>
      </p:grp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03C99CB-7128-4CF9-B3AE-2E39B5942569}"/>
              </a:ext>
            </a:extLst>
          </p:cNvPr>
          <p:cNvSpPr txBox="1">
            <a:spLocks/>
          </p:cNvSpPr>
          <p:nvPr/>
        </p:nvSpPr>
        <p:spPr>
          <a:xfrm>
            <a:off x="729523" y="4396112"/>
            <a:ext cx="11274641" cy="829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buClr>
                <a:srgbClr val="00E397"/>
              </a:buClr>
            </a:pPr>
            <a:r>
              <a:rPr lang="pt-BR" sz="5400" i="1" spc="300">
                <a:solidFill>
                  <a:srgbClr val="60D0FF"/>
                </a:solidFill>
                <a:latin typeface="+mj-lt"/>
              </a:rPr>
              <a:t>Rating = </a:t>
            </a:r>
            <a:r>
              <a:rPr lang="pt-BR" sz="5400" i="1" spc="300">
                <a:solidFill>
                  <a:srgbClr val="60D0FF"/>
                </a:solidFill>
                <a:latin typeface="+mj-lt"/>
                <a:ea typeface="Cambria Math" panose="02040503050406030204" pitchFamily="18" charset="0"/>
              </a:rPr>
              <a:t>∑ Pontuações de Análise</a:t>
            </a:r>
            <a:endParaRPr lang="pt-BR" sz="5400" i="1" spc="300">
              <a:solidFill>
                <a:srgbClr val="60D0FF"/>
              </a:solidFill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9021B1-1240-4E32-968B-FA8D3633FF19}"/>
              </a:ext>
            </a:extLst>
          </p:cNvPr>
          <p:cNvSpPr txBox="1"/>
          <p:nvPr/>
        </p:nvSpPr>
        <p:spPr>
          <a:xfrm>
            <a:off x="756955" y="2577762"/>
            <a:ext cx="9338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>
                <a:srgbClr val="00E397"/>
              </a:buClr>
            </a:pPr>
            <a:r>
              <a:rPr lang="pt-BR" sz="3600">
                <a:solidFill>
                  <a:schemeClr val="bg1"/>
                </a:solidFill>
                <a:latin typeface="+mj-lt"/>
              </a:rPr>
              <a:t>Cada critério possui um pesos de pontuação de acordo com o  resultado da análise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659567" y="-81538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spc="300">
                <a:solidFill>
                  <a:srgbClr val="60D0FF"/>
                </a:solidFill>
              </a:rPr>
              <a:t>Cálculo de Rating</a:t>
            </a:r>
            <a:endParaRPr lang="pt-BR" sz="3200" b="1" spc="300">
              <a:solidFill>
                <a:srgbClr val="60D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9775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642027" y="-124823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spc="300">
                <a:solidFill>
                  <a:srgbClr val="60D0FF"/>
                </a:solidFill>
              </a:rPr>
              <a:t>Resultado </a:t>
            </a:r>
            <a:r>
              <a:rPr lang="pt-BR" sz="4800" b="1" spc="300" err="1">
                <a:solidFill>
                  <a:srgbClr val="60D0FF"/>
                </a:solidFill>
              </a:rPr>
              <a:t>Due</a:t>
            </a:r>
            <a:r>
              <a:rPr lang="pt-BR" sz="4800" b="1" spc="300">
                <a:solidFill>
                  <a:srgbClr val="60D0FF"/>
                </a:solidFill>
              </a:rPr>
              <a:t> </a:t>
            </a:r>
            <a:r>
              <a:rPr lang="pt-BR" sz="4800" b="1" spc="300" err="1">
                <a:solidFill>
                  <a:srgbClr val="60D0FF"/>
                </a:solidFill>
              </a:rPr>
              <a:t>Diligence</a:t>
            </a:r>
            <a:endParaRPr lang="pt-BR" sz="3200" b="1" spc="300">
              <a:solidFill>
                <a:srgbClr val="60D0FF"/>
              </a:solidFill>
            </a:endParaRPr>
          </a:p>
        </p:txBody>
      </p:sp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A1C4371-310A-4844-ADDF-DEB0CEC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FBAE6B3-644B-4383-9D27-32F8C3F91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1322779"/>
            <a:ext cx="3620668" cy="1490905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11988085-B763-4D5E-924F-DE1FC1EA5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009745"/>
              </p:ext>
            </p:extLst>
          </p:nvPr>
        </p:nvGraphicFramePr>
        <p:xfrm>
          <a:off x="843622" y="1899538"/>
          <a:ext cx="10427757" cy="3978748"/>
        </p:xfrm>
        <a:graphic>
          <a:graphicData uri="http://schemas.openxmlformats.org/drawingml/2006/table">
            <a:tbl>
              <a:tblPr/>
              <a:tblGrid>
                <a:gridCol w="2427214">
                  <a:extLst>
                    <a:ext uri="{9D8B030D-6E8A-4147-A177-3AD203B41FA5}">
                      <a16:colId xmlns:a16="http://schemas.microsoft.com/office/drawing/2014/main" val="299165112"/>
                    </a:ext>
                  </a:extLst>
                </a:gridCol>
                <a:gridCol w="3812033">
                  <a:extLst>
                    <a:ext uri="{9D8B030D-6E8A-4147-A177-3AD203B41FA5}">
                      <a16:colId xmlns:a16="http://schemas.microsoft.com/office/drawing/2014/main" val="3995372298"/>
                    </a:ext>
                  </a:extLst>
                </a:gridCol>
                <a:gridCol w="4188510">
                  <a:extLst>
                    <a:ext uri="{9D8B030D-6E8A-4147-A177-3AD203B41FA5}">
                      <a16:colId xmlns:a16="http://schemas.microsoft.com/office/drawing/2014/main" val="2093008873"/>
                    </a:ext>
                  </a:extLst>
                </a:gridCol>
              </a:tblGrid>
              <a:tr h="66349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</a:rPr>
                        <a:t>Range</a:t>
                      </a:r>
                      <a:endParaRPr lang="pt-BR" sz="2800" b="1" i="0" u="none" strike="noStrike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D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</a:rPr>
                        <a:t>Nível de Conformidade</a:t>
                      </a:r>
                      <a:endParaRPr lang="pt-BR" sz="2800" b="1" i="0" u="none" strike="noStrike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D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</a:rPr>
                        <a:t>Parecer de Compliance</a:t>
                      </a:r>
                      <a:endParaRPr lang="pt-BR" sz="2800" b="1" i="0" u="none" strike="noStrike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D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92116"/>
                  </a:ext>
                </a:extLst>
              </a:tr>
              <a:tr h="110508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0 - 49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SATISFATÓRIO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 ressalva quanto a contratação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190846"/>
                  </a:ext>
                </a:extLst>
              </a:tr>
              <a:tr h="110508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50 - 99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PONTO DE ATENÇÃO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900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Submeter restrição para aprovação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836319"/>
                  </a:ext>
                </a:extLst>
              </a:tr>
              <a:tr h="110508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Acima de 99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INSATISFATÓRIO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150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Avaliar a contratação de outro fornecedor</a:t>
                      </a:r>
                      <a:endParaRPr lang="pt-BR" sz="2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373" marR="21373" marT="213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87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4364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FBAE6B3-644B-4383-9D27-32F8C3F91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0" y="5474902"/>
            <a:ext cx="3620668" cy="149090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FD6F35D-CF03-41FB-A4F0-EEFB6291B8D8}"/>
              </a:ext>
            </a:extLst>
          </p:cNvPr>
          <p:cNvGrpSpPr/>
          <p:nvPr/>
        </p:nvGrpSpPr>
        <p:grpSpPr>
          <a:xfrm>
            <a:off x="837033" y="1817981"/>
            <a:ext cx="4968171" cy="3909007"/>
            <a:chOff x="837033" y="1817981"/>
            <a:chExt cx="4968171" cy="3909007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B5AB071D-2A7E-4003-BBE4-3BED9A0A8FAA}"/>
                </a:ext>
              </a:extLst>
            </p:cNvPr>
            <p:cNvSpPr txBox="1">
              <a:spLocks/>
            </p:cNvSpPr>
            <p:nvPr/>
          </p:nvSpPr>
          <p:spPr>
            <a:xfrm>
              <a:off x="837033" y="1817981"/>
              <a:ext cx="4968171" cy="21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5400" b="1" spc="300" err="1">
                  <a:solidFill>
                    <a:srgbClr val="60D0FF"/>
                  </a:solidFill>
                  <a:latin typeface="+mn-lt"/>
                </a:rPr>
                <a:t>Due</a:t>
              </a:r>
              <a:r>
                <a:rPr lang="pt-BR" sz="5400" b="1" spc="300">
                  <a:solidFill>
                    <a:srgbClr val="60D0FF"/>
                  </a:solidFill>
                  <a:latin typeface="+mn-lt"/>
                </a:rPr>
                <a:t> </a:t>
              </a:r>
              <a:r>
                <a:rPr lang="pt-BR" sz="5400" b="1" spc="300" err="1">
                  <a:solidFill>
                    <a:srgbClr val="60D0FF"/>
                  </a:solidFill>
                  <a:latin typeface="+mn-lt"/>
                </a:rPr>
                <a:t>Diligence</a:t>
              </a:r>
              <a:endParaRPr lang="pt-BR" sz="5400" b="1" spc="300">
                <a:solidFill>
                  <a:srgbClr val="60D0FF"/>
                </a:solidFill>
                <a:latin typeface="+mn-lt"/>
              </a:endParaRPr>
            </a:p>
            <a:p>
              <a:r>
                <a:rPr lang="pt-BR" sz="5400" b="1" spc="300">
                  <a:solidFill>
                    <a:srgbClr val="60D0FF"/>
                  </a:solidFill>
                  <a:latin typeface="+mn-lt"/>
                </a:rPr>
                <a:t>Do Fornecedor</a:t>
              </a:r>
              <a:endParaRPr lang="pt-BR" sz="3600" b="1" spc="300">
                <a:solidFill>
                  <a:srgbClr val="60D0FF"/>
                </a:solidFill>
                <a:latin typeface="+mn-lt"/>
              </a:endParaRPr>
            </a:p>
          </p:txBody>
        </p:sp>
        <p:sp>
          <p:nvSpPr>
            <p:cNvPr id="6" name="Espaço Reservado para Conteúdo 2">
              <a:extLst>
                <a:ext uri="{FF2B5EF4-FFF2-40B4-BE49-F238E27FC236}">
                  <a16:creationId xmlns:a16="http://schemas.microsoft.com/office/drawing/2014/main" id="{93E9D2B1-95CB-4761-BBD0-2ED0885A52C6}"/>
                </a:ext>
              </a:extLst>
            </p:cNvPr>
            <p:cNvSpPr txBox="1">
              <a:spLocks/>
            </p:cNvSpPr>
            <p:nvPr/>
          </p:nvSpPr>
          <p:spPr>
            <a:xfrm>
              <a:off x="837033" y="3810404"/>
              <a:ext cx="3885725" cy="19165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50000"/>
                </a:lnSpc>
                <a:buClr>
                  <a:srgbClr val="60D0FF"/>
                </a:buClr>
              </a:pPr>
              <a:r>
                <a:rPr lang="pt-BR" sz="5400" b="1" spc="300">
                  <a:solidFill>
                    <a:schemeClr val="bg1"/>
                  </a:solidFill>
                  <a:latin typeface="+mj-lt"/>
                </a:rPr>
                <a:t>Resultado</a:t>
              </a:r>
            </a:p>
            <a:p>
              <a:pPr algn="l">
                <a:lnSpc>
                  <a:spcPct val="50000"/>
                </a:lnSpc>
                <a:buClr>
                  <a:srgbClr val="60D0FF"/>
                </a:buClr>
              </a:pPr>
              <a:r>
                <a:rPr lang="pt-BR" sz="1400" b="1" i="1" spc="300">
                  <a:solidFill>
                    <a:schemeClr val="bg1"/>
                  </a:solidFill>
                  <a:latin typeface="+mj-lt"/>
                </a:rPr>
                <a:t>(Criticidade das Restrições)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851CF1-EA2A-48F7-87D4-250E59059909}"/>
              </a:ext>
            </a:extLst>
          </p:cNvPr>
          <p:cNvGrpSpPr/>
          <p:nvPr/>
        </p:nvGrpSpPr>
        <p:grpSpPr>
          <a:xfrm>
            <a:off x="6250843" y="1306229"/>
            <a:ext cx="5098210" cy="4237624"/>
            <a:chOff x="6232181" y="1306229"/>
            <a:chExt cx="5098210" cy="423762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C11A191-798F-48F5-878B-77763BBE4FE2}"/>
                </a:ext>
              </a:extLst>
            </p:cNvPr>
            <p:cNvSpPr/>
            <p:nvPr/>
          </p:nvSpPr>
          <p:spPr>
            <a:xfrm>
              <a:off x="6817572" y="1306229"/>
              <a:ext cx="4512815" cy="3679582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DD46E7C8-06D1-4EC4-9060-26AD461B0521}"/>
                </a:ext>
              </a:extLst>
            </p:cNvPr>
            <p:cNvGrpSpPr/>
            <p:nvPr/>
          </p:nvGrpSpPr>
          <p:grpSpPr>
            <a:xfrm>
              <a:off x="6232181" y="1308286"/>
              <a:ext cx="5098210" cy="4235567"/>
              <a:chOff x="6017551" y="845875"/>
              <a:chExt cx="5098210" cy="4235567"/>
            </a:xfrm>
          </p:grpSpPr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AF76958D-6B89-405B-9A16-488BAC31B7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4429" y="4578666"/>
                <a:ext cx="3803887" cy="502776"/>
              </a:xfrm>
              <a:prstGeom prst="rect">
                <a:avLst/>
              </a:prstGeom>
            </p:spPr>
            <p:txBody>
              <a:bodyPr vert="horz" wrap="square" lIns="217434" tIns="108717" rIns="217434" bIns="108717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pt-BR" sz="1400" spc="300">
                    <a:solidFill>
                      <a:srgbClr val="60D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Criticidade das Restrições</a:t>
                </a:r>
              </a:p>
            </p:txBody>
          </p:sp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12EF8ABC-5124-4D21-B6E2-D77268CF711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4694688" y="3021744"/>
                <a:ext cx="3148501" cy="502776"/>
              </a:xfrm>
              <a:prstGeom prst="rect">
                <a:avLst/>
              </a:prstGeom>
            </p:spPr>
            <p:txBody>
              <a:bodyPr vert="horz" wrap="square" lIns="217434" tIns="108717" rIns="217434" bIns="108717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pt-BR" sz="1400" spc="300">
                    <a:solidFill>
                      <a:srgbClr val="60D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Risco do Fornecedor</a:t>
                </a:r>
              </a:p>
            </p:txBody>
          </p:sp>
          <p:cxnSp>
            <p:nvCxnSpPr>
              <p:cNvPr id="14" name="Conector de Seta Reta 13">
                <a:extLst>
                  <a:ext uri="{FF2B5EF4-FFF2-40B4-BE49-F238E27FC236}">
                    <a16:creationId xmlns:a16="http://schemas.microsoft.com/office/drawing/2014/main" id="{95C6E6C4-0535-4541-B33D-E334446C3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0327" y="845875"/>
                <a:ext cx="0" cy="3777949"/>
              </a:xfrm>
              <a:prstGeom prst="straightConnector1">
                <a:avLst/>
              </a:prstGeom>
              <a:ln>
                <a:solidFill>
                  <a:srgbClr val="60D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de Seta Reta 14">
                <a:extLst>
                  <a:ext uri="{FF2B5EF4-FFF2-40B4-BE49-F238E27FC236}">
                    <a16:creationId xmlns:a16="http://schemas.microsoft.com/office/drawing/2014/main" id="{76C775C8-1022-4649-956D-4E2BB83920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0327" y="4623822"/>
                <a:ext cx="4595434" cy="1"/>
              </a:xfrm>
              <a:prstGeom prst="straightConnector1">
                <a:avLst/>
              </a:prstGeom>
              <a:ln>
                <a:solidFill>
                  <a:srgbClr val="60D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2236DF31-2AC2-4585-9ED1-7DAA7072A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855" y="1718693"/>
              <a:ext cx="3963230" cy="3143980"/>
            </a:xfrm>
            <a:prstGeom prst="straightConnector1">
              <a:avLst/>
            </a:prstGeom>
            <a:ln w="120650" cap="rnd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rgbClr val="ED115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838981AB-8EBE-487B-9EAB-C09FE470595B}"/>
                </a:ext>
              </a:extLst>
            </p:cNvPr>
            <p:cNvSpPr txBox="1">
              <a:spLocks/>
            </p:cNvSpPr>
            <p:nvPr/>
          </p:nvSpPr>
          <p:spPr>
            <a:xfrm rot="19292128">
              <a:off x="7009323" y="3130651"/>
              <a:ext cx="4274840" cy="502776"/>
            </a:xfrm>
            <a:prstGeom prst="rect">
              <a:avLst/>
            </a:prstGeom>
            <a:ln>
              <a:noFill/>
            </a:ln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pt-BR" sz="1400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Nível de alçada da Aprovação</a:t>
              </a:r>
            </a:p>
          </p:txBody>
        </p:sp>
      </p:grpSp>
      <p:pic>
        <p:nvPicPr>
          <p:cNvPr id="18" name="Imagem 1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E25BF0D-74C8-4BF6-8086-5887DBA1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40431" y="47224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0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DF7E9228-63BB-45D1-BE0B-9C7702F48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3" y="2377744"/>
            <a:ext cx="7631258" cy="18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993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64" y="2509315"/>
            <a:ext cx="9658693" cy="132556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t-BR" sz="5400" b="1" spc="600">
                <a:solidFill>
                  <a:srgbClr val="60D0FF"/>
                </a:solidFill>
                <a:latin typeface="+mn-lt"/>
              </a:rPr>
              <a:t>Processos </a:t>
            </a:r>
            <a:br>
              <a:rPr lang="pt-BR" sz="5400" b="1" spc="600">
                <a:solidFill>
                  <a:srgbClr val="60D0FF"/>
                </a:solidFill>
                <a:latin typeface="+mn-lt"/>
              </a:rPr>
            </a:br>
            <a:r>
              <a:rPr lang="pt-BR" sz="5400" b="1" spc="600">
                <a:solidFill>
                  <a:schemeClr val="bg1"/>
                </a:solidFill>
                <a:latin typeface="+mn-lt"/>
              </a:rPr>
              <a:t>&amp;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Tecnologias</a:t>
            </a:r>
            <a:endParaRPr lang="pt-BR" sz="5400" b="1" spc="600">
              <a:solidFill>
                <a:srgbClr val="60D0FF"/>
              </a:solidFill>
              <a:latin typeface="+mn-lt"/>
              <a:cs typeface="Calibri"/>
            </a:endParaRP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28"/>
            <a:ext cx="3492465" cy="1325563"/>
          </a:xfrm>
          <a:prstGeom prst="rect">
            <a:avLst/>
          </a:prstGeom>
        </p:spPr>
      </p:pic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CD35726-8B01-4432-B231-921750E86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2" y="5532437"/>
            <a:ext cx="3492465" cy="132556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D1DAD20-92CD-4721-A9B3-6E8B13A84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5132" y="272375"/>
            <a:ext cx="7886194" cy="66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640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02576AD-03F5-4414-958C-826AFBD808AF}"/>
              </a:ext>
            </a:extLst>
          </p:cNvPr>
          <p:cNvSpPr/>
          <p:nvPr/>
        </p:nvSpPr>
        <p:spPr>
          <a:xfrm>
            <a:off x="676544" y="3048856"/>
            <a:ext cx="2986262" cy="1822847"/>
          </a:xfrm>
          <a:prstGeom prst="round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C585957-215D-4323-88D3-E5AAD9EFC46D}"/>
              </a:ext>
            </a:extLst>
          </p:cNvPr>
          <p:cNvSpPr/>
          <p:nvPr/>
        </p:nvSpPr>
        <p:spPr>
          <a:xfrm>
            <a:off x="886818" y="3325065"/>
            <a:ext cx="2986262" cy="1822847"/>
          </a:xfrm>
          <a:prstGeom prst="round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1248C88-280A-4F36-B06B-18FBB7528592}"/>
              </a:ext>
            </a:extLst>
          </p:cNvPr>
          <p:cNvSpPr/>
          <p:nvPr/>
        </p:nvSpPr>
        <p:spPr>
          <a:xfrm>
            <a:off x="1160610" y="3594986"/>
            <a:ext cx="2986262" cy="1822847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F0483C-C479-456D-896E-FB13E8E87E7B}"/>
              </a:ext>
            </a:extLst>
          </p:cNvPr>
          <p:cNvSpPr txBox="1">
            <a:spLocks/>
          </p:cNvSpPr>
          <p:nvPr/>
        </p:nvSpPr>
        <p:spPr>
          <a:xfrm>
            <a:off x="1313971" y="4198247"/>
            <a:ext cx="2769383" cy="588889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Qualificação</a:t>
            </a:r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1F46EF10-1EC0-4A30-9CEF-282B0E192671}"/>
              </a:ext>
            </a:extLst>
          </p:cNvPr>
          <p:cNvSpPr/>
          <p:nvPr/>
        </p:nvSpPr>
        <p:spPr>
          <a:xfrm rot="5400000">
            <a:off x="3870327" y="4151005"/>
            <a:ext cx="2503023" cy="419553"/>
          </a:xfrm>
          <a:prstGeom prst="triangle">
            <a:avLst/>
          </a:prstGeom>
          <a:solidFill>
            <a:srgbClr val="60D0FF"/>
          </a:solidFill>
          <a:ln w="635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3EA009-7815-4382-9F8E-E19840682ECA}"/>
              </a:ext>
            </a:extLst>
          </p:cNvPr>
          <p:cNvSpPr txBox="1">
            <a:spLocks/>
          </p:cNvSpPr>
          <p:nvPr/>
        </p:nvSpPr>
        <p:spPr>
          <a:xfrm rot="16200000">
            <a:off x="3220553" y="4095665"/>
            <a:ext cx="2769383" cy="527334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0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Contratação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2229A8B-6437-4EC2-8DD2-8BB562799D72}"/>
              </a:ext>
            </a:extLst>
          </p:cNvPr>
          <p:cNvSpPr/>
          <p:nvPr/>
        </p:nvSpPr>
        <p:spPr>
          <a:xfrm>
            <a:off x="5559678" y="3766981"/>
            <a:ext cx="2155841" cy="1303054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658BCC-FBBC-472F-A127-0B0BA578736E}"/>
              </a:ext>
            </a:extLst>
          </p:cNvPr>
          <p:cNvSpPr txBox="1">
            <a:spLocks/>
          </p:cNvSpPr>
          <p:nvPr/>
        </p:nvSpPr>
        <p:spPr>
          <a:xfrm>
            <a:off x="5559678" y="4158835"/>
            <a:ext cx="215584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Onboarding</a:t>
            </a:r>
            <a:endParaRPr lang="pt-BR" sz="1800" b="1" spc="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CC670D2-2B8D-4BDB-AA24-FFF71A11F92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715519" y="3744191"/>
            <a:ext cx="717276" cy="67431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D4E09EA-9DFC-4B79-85BD-27B11C5CBE5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15519" y="4418508"/>
            <a:ext cx="691290" cy="513533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83E85553-CFDB-441D-8F69-234E9862BB40}"/>
              </a:ext>
            </a:extLst>
          </p:cNvPr>
          <p:cNvSpPr/>
          <p:nvPr/>
        </p:nvSpPr>
        <p:spPr>
          <a:xfrm>
            <a:off x="8558272" y="2843738"/>
            <a:ext cx="3743246" cy="1590695"/>
          </a:xfrm>
          <a:prstGeom prst="rightArrow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E001FB0-211C-4840-992C-85A23B21F578}"/>
              </a:ext>
            </a:extLst>
          </p:cNvPr>
          <p:cNvSpPr txBox="1">
            <a:spLocks/>
          </p:cNvSpPr>
          <p:nvPr/>
        </p:nvSpPr>
        <p:spPr>
          <a:xfrm>
            <a:off x="8542228" y="3395541"/>
            <a:ext cx="2769383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E006DCF5-5F9E-468B-BC23-1550AD8264D2}"/>
              </a:ext>
            </a:extLst>
          </p:cNvPr>
          <p:cNvSpPr/>
          <p:nvPr/>
        </p:nvSpPr>
        <p:spPr>
          <a:xfrm>
            <a:off x="8558272" y="4136694"/>
            <a:ext cx="3743246" cy="1590695"/>
          </a:xfrm>
          <a:prstGeom prst="rightArrow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EB82EF9-980E-4DFD-A302-89A40686A7EF}"/>
              </a:ext>
            </a:extLst>
          </p:cNvPr>
          <p:cNvSpPr txBox="1">
            <a:spLocks/>
          </p:cNvSpPr>
          <p:nvPr/>
        </p:nvSpPr>
        <p:spPr>
          <a:xfrm>
            <a:off x="8815727" y="4601099"/>
            <a:ext cx="2679064" cy="718155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18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</a:t>
            </a:r>
          </a:p>
          <a:p>
            <a:pPr>
              <a:lnSpc>
                <a:spcPct val="80000"/>
              </a:lnSpc>
            </a:pPr>
            <a:r>
              <a:rPr lang="pt-BR" sz="18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serviços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A265B26-E757-4020-A373-B0EA13D3E752}"/>
              </a:ext>
            </a:extLst>
          </p:cNvPr>
          <p:cNvCxnSpPr>
            <a:cxnSpLocks/>
          </p:cNvCxnSpPr>
          <p:nvPr/>
        </p:nvCxnSpPr>
        <p:spPr>
          <a:xfrm>
            <a:off x="9070359" y="2936540"/>
            <a:ext cx="0" cy="2216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87F08C05-878B-475A-B7E4-1B3A51531898}"/>
              </a:ext>
            </a:extLst>
          </p:cNvPr>
          <p:cNvCxnSpPr>
            <a:cxnSpLocks/>
          </p:cNvCxnSpPr>
          <p:nvPr/>
        </p:nvCxnSpPr>
        <p:spPr>
          <a:xfrm>
            <a:off x="9591059" y="2933417"/>
            <a:ext cx="0" cy="2216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EF27A597-1594-458A-8E05-C15BB42274C1}"/>
              </a:ext>
            </a:extLst>
          </p:cNvPr>
          <p:cNvCxnSpPr>
            <a:cxnSpLocks/>
          </p:cNvCxnSpPr>
          <p:nvPr/>
        </p:nvCxnSpPr>
        <p:spPr>
          <a:xfrm>
            <a:off x="10035559" y="2941382"/>
            <a:ext cx="0" cy="2216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2F0D68F9-3911-410E-9FE3-D27F9709ADA5}"/>
              </a:ext>
            </a:extLst>
          </p:cNvPr>
          <p:cNvCxnSpPr>
            <a:cxnSpLocks/>
          </p:cNvCxnSpPr>
          <p:nvPr/>
        </p:nvCxnSpPr>
        <p:spPr>
          <a:xfrm>
            <a:off x="10480059" y="2941382"/>
            <a:ext cx="0" cy="2216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F6E6B37-416D-47FB-882B-3E86023CF2E1}"/>
              </a:ext>
            </a:extLst>
          </p:cNvPr>
          <p:cNvCxnSpPr>
            <a:cxnSpLocks/>
          </p:cNvCxnSpPr>
          <p:nvPr/>
        </p:nvCxnSpPr>
        <p:spPr>
          <a:xfrm>
            <a:off x="10899159" y="2941382"/>
            <a:ext cx="0" cy="2216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518CFAD5-A5E2-4F05-9932-019C178C132B}"/>
              </a:ext>
            </a:extLst>
          </p:cNvPr>
          <p:cNvSpPr txBox="1">
            <a:spLocks/>
          </p:cNvSpPr>
          <p:nvPr/>
        </p:nvSpPr>
        <p:spPr>
          <a:xfrm>
            <a:off x="8545572" y="2513310"/>
            <a:ext cx="2987455" cy="435001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4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Revisão Periódica</a:t>
            </a:r>
          </a:p>
        </p:txBody>
      </p:sp>
      <p:pic>
        <p:nvPicPr>
          <p:cNvPr id="25" name="Imagem 2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8B895ED-D749-4088-9545-B0070C95A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93" y="21867"/>
            <a:ext cx="3843207" cy="145868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31" y="801469"/>
            <a:ext cx="9658693" cy="1325563"/>
          </a:xfrm>
        </p:spPr>
        <p:txBody>
          <a:bodyPr>
            <a:normAutofit fontScale="90000"/>
          </a:bodyPr>
          <a:lstStyle/>
          <a:p>
            <a:r>
              <a:rPr lang="pt-BR" sz="5300" b="1" spc="600">
                <a:solidFill>
                  <a:srgbClr val="60D0FF"/>
                </a:solidFill>
              </a:rPr>
              <a:t>Ciclo de vida da Contratação</a:t>
            </a: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7724"/>
            <a:ext cx="349246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3205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8B895ED-D749-4088-9545-B0070C95A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93" y="21867"/>
            <a:ext cx="3843207" cy="145868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31" y="801469"/>
            <a:ext cx="9658693" cy="1325563"/>
          </a:xfrm>
        </p:spPr>
        <p:txBody>
          <a:bodyPr>
            <a:normAutofit/>
          </a:bodyPr>
          <a:lstStyle/>
          <a:p>
            <a:r>
              <a:rPr lang="pt-BR" sz="5300" b="1" spc="600">
                <a:solidFill>
                  <a:srgbClr val="60D0FF"/>
                </a:solidFill>
              </a:rPr>
              <a:t>Qualificação</a:t>
            </a: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6085715"/>
            <a:ext cx="3492465" cy="1325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C6815-6F75-40B7-BEDF-5F505E13756C}"/>
              </a:ext>
            </a:extLst>
          </p:cNvPr>
          <p:cNvSpPr txBox="1"/>
          <p:nvPr/>
        </p:nvSpPr>
        <p:spPr>
          <a:xfrm>
            <a:off x="2072073" y="2191545"/>
            <a:ext cx="6653970" cy="408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sz="2400" spc="300">
                <a:solidFill>
                  <a:schemeClr val="bg1">
                    <a:lumMod val="95000"/>
                  </a:schemeClr>
                </a:solidFill>
              </a:rPr>
              <a:t>Envio de documentos</a:t>
            </a:r>
          </a:p>
          <a:p>
            <a:pPr>
              <a:lnSpc>
                <a:spcPct val="170000"/>
              </a:lnSpc>
            </a:pPr>
            <a:endParaRPr lang="pt-BR" sz="2400" spc="3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pt-BR" sz="2400" spc="300">
                <a:solidFill>
                  <a:schemeClr val="bg1">
                    <a:lumMod val="95000"/>
                  </a:schemeClr>
                </a:solidFill>
              </a:rPr>
              <a:t>Preenchimento de formulários</a:t>
            </a:r>
          </a:p>
          <a:p>
            <a:pPr>
              <a:lnSpc>
                <a:spcPct val="170000"/>
              </a:lnSpc>
            </a:pPr>
            <a:endParaRPr lang="pt-BR" sz="2400" spc="3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pt-BR" sz="2400" spc="300">
                <a:solidFill>
                  <a:schemeClr val="bg1">
                    <a:lumMod val="95000"/>
                  </a:schemeClr>
                </a:solidFill>
              </a:rPr>
              <a:t>Legal </a:t>
            </a:r>
            <a:r>
              <a:rPr lang="pt-BR" sz="2400" spc="300" err="1">
                <a:solidFill>
                  <a:schemeClr val="bg1">
                    <a:lumMod val="95000"/>
                  </a:schemeClr>
                </a:solidFill>
              </a:rPr>
              <a:t>Research</a:t>
            </a:r>
            <a:endParaRPr lang="pt-BR" sz="2400" spc="3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pt-BR" sz="24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pt-BR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50AE252-011F-4DDA-9159-8A74FAA6D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65534" y="2366586"/>
            <a:ext cx="4411942" cy="402248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9040529-C9A6-410D-AED0-3B40DD8E8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332" y="2123925"/>
            <a:ext cx="887644" cy="887644"/>
          </a:xfrm>
          <a:prstGeom prst="rect">
            <a:avLst/>
          </a:prstGeom>
          <a:effectLst>
            <a:glow rad="63500">
              <a:srgbClr val="60D0FF">
                <a:alpha val="30000"/>
              </a:srgbClr>
            </a:glow>
          </a:effectLst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7268CE6-F7DF-4B2B-8A84-B58D20DB0F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4209" y="3388572"/>
            <a:ext cx="806791" cy="806791"/>
          </a:xfrm>
          <a:prstGeom prst="rect">
            <a:avLst/>
          </a:prstGeom>
          <a:effectLst>
            <a:glow rad="63500">
              <a:srgbClr val="60D0FF">
                <a:alpha val="30000"/>
              </a:srgbClr>
            </a:glo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0D316D0-8EAF-4D42-93B9-391E9DE440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640" y="4676505"/>
            <a:ext cx="968495" cy="968495"/>
          </a:xfrm>
          <a:prstGeom prst="rect">
            <a:avLst/>
          </a:prstGeom>
          <a:effectLst>
            <a:glow rad="63500">
              <a:srgbClr val="60D0FF">
                <a:alpha val="3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514394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8B895ED-D749-4088-9545-B0070C95A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93" y="21867"/>
            <a:ext cx="3843207" cy="145868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03" y="345408"/>
            <a:ext cx="9658693" cy="1325563"/>
          </a:xfrm>
        </p:spPr>
        <p:txBody>
          <a:bodyPr>
            <a:normAutofit/>
          </a:bodyPr>
          <a:lstStyle/>
          <a:p>
            <a:r>
              <a:rPr lang="pt-BR" sz="5300" b="1" spc="600">
                <a:solidFill>
                  <a:srgbClr val="60D0FF"/>
                </a:solidFill>
              </a:rPr>
              <a:t>Qualificação</a:t>
            </a: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7724"/>
            <a:ext cx="3492465" cy="132556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845941F-32A0-4444-B8C3-A9B3989E88D2}"/>
              </a:ext>
            </a:extLst>
          </p:cNvPr>
          <p:cNvSpPr txBox="1">
            <a:spLocks/>
          </p:cNvSpPr>
          <p:nvPr/>
        </p:nvSpPr>
        <p:spPr>
          <a:xfrm>
            <a:off x="779061" y="1614098"/>
            <a:ext cx="2073279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7100EE6-108E-40C3-A925-698F9545D40A}"/>
              </a:ext>
            </a:extLst>
          </p:cNvPr>
          <p:cNvGrpSpPr/>
          <p:nvPr/>
        </p:nvGrpSpPr>
        <p:grpSpPr>
          <a:xfrm>
            <a:off x="775354" y="2110655"/>
            <a:ext cx="10625262" cy="4024225"/>
            <a:chOff x="787078" y="2442258"/>
            <a:chExt cx="7233608" cy="3854370"/>
          </a:xfrm>
          <a:solidFill>
            <a:schemeClr val="bg1">
              <a:alpha val="7000"/>
            </a:schemeClr>
          </a:solidFill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7327D4D-E8C5-4E32-9B0B-FFDB5A0EA6A8}"/>
                </a:ext>
              </a:extLst>
            </p:cNvPr>
            <p:cNvSpPr/>
            <p:nvPr/>
          </p:nvSpPr>
          <p:spPr>
            <a:xfrm>
              <a:off x="787078" y="2442258"/>
              <a:ext cx="1413998" cy="3854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65CD9A2-62CA-4304-80AB-5C3008BF84E9}"/>
                </a:ext>
              </a:extLst>
            </p:cNvPr>
            <p:cNvSpPr/>
            <p:nvPr/>
          </p:nvSpPr>
          <p:spPr>
            <a:xfrm>
              <a:off x="2273087" y="2442258"/>
              <a:ext cx="1345287" cy="3854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0AEA274-AF91-4F49-B469-36E737F02149}"/>
                </a:ext>
              </a:extLst>
            </p:cNvPr>
            <p:cNvSpPr/>
            <p:nvPr/>
          </p:nvSpPr>
          <p:spPr>
            <a:xfrm>
              <a:off x="5017179" y="2442258"/>
              <a:ext cx="1392877" cy="3854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50ED6FE1-74C9-4D5A-B9A4-CA7FF99A911C}"/>
                </a:ext>
              </a:extLst>
            </p:cNvPr>
            <p:cNvSpPr/>
            <p:nvPr/>
          </p:nvSpPr>
          <p:spPr>
            <a:xfrm>
              <a:off x="6489124" y="2442258"/>
              <a:ext cx="1531562" cy="3854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4F4F279-FD5F-4DD4-AF59-4DA2D639B869}"/>
              </a:ext>
            </a:extLst>
          </p:cNvPr>
          <p:cNvSpPr/>
          <p:nvPr/>
        </p:nvSpPr>
        <p:spPr>
          <a:xfrm>
            <a:off x="976408" y="2980011"/>
            <a:ext cx="1662168" cy="1030147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D37F06D-B910-4261-8CB7-496058793E0B}"/>
              </a:ext>
            </a:extLst>
          </p:cNvPr>
          <p:cNvSpPr txBox="1">
            <a:spLocks/>
          </p:cNvSpPr>
          <p:nvPr/>
        </p:nvSpPr>
        <p:spPr>
          <a:xfrm>
            <a:off x="912291" y="3246806"/>
            <a:ext cx="179040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264FE1C-C501-4D2F-8D71-CF3047547926}"/>
              </a:ext>
            </a:extLst>
          </p:cNvPr>
          <p:cNvSpPr/>
          <p:nvPr/>
        </p:nvSpPr>
        <p:spPr>
          <a:xfrm>
            <a:off x="3127799" y="2808307"/>
            <a:ext cx="1662168" cy="859986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C6EF2C-F2B0-485D-9BE4-41B70BB1FFFA}"/>
              </a:ext>
            </a:extLst>
          </p:cNvPr>
          <p:cNvSpPr txBox="1">
            <a:spLocks/>
          </p:cNvSpPr>
          <p:nvPr/>
        </p:nvSpPr>
        <p:spPr>
          <a:xfrm>
            <a:off x="3041057" y="2990022"/>
            <a:ext cx="179040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Fornecedor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FD193EC-E403-4258-B32B-8644D7FCFE6F}"/>
              </a:ext>
            </a:extLst>
          </p:cNvPr>
          <p:cNvSpPr txBox="1">
            <a:spLocks/>
          </p:cNvSpPr>
          <p:nvPr/>
        </p:nvSpPr>
        <p:spPr>
          <a:xfrm>
            <a:off x="2958115" y="1577205"/>
            <a:ext cx="1976058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Coletar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1FF0622-9DC6-4C7D-986E-B6E448469AFF}"/>
              </a:ext>
            </a:extLst>
          </p:cNvPr>
          <p:cNvSpPr txBox="1">
            <a:spLocks/>
          </p:cNvSpPr>
          <p:nvPr/>
        </p:nvSpPr>
        <p:spPr>
          <a:xfrm>
            <a:off x="6988840" y="1577205"/>
            <a:ext cx="2013129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5FC314D-32E6-4D65-B666-502193D1284F}"/>
              </a:ext>
            </a:extLst>
          </p:cNvPr>
          <p:cNvSpPr txBox="1">
            <a:spLocks/>
          </p:cNvSpPr>
          <p:nvPr/>
        </p:nvSpPr>
        <p:spPr>
          <a:xfrm>
            <a:off x="9169452" y="1614098"/>
            <a:ext cx="2242888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32435B9-B794-4CC7-998B-B9BB126004F2}"/>
              </a:ext>
            </a:extLst>
          </p:cNvPr>
          <p:cNvSpPr/>
          <p:nvPr/>
        </p:nvSpPr>
        <p:spPr>
          <a:xfrm>
            <a:off x="7188329" y="2648689"/>
            <a:ext cx="1662168" cy="603622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8FB0D88-DC92-4644-A57D-35A16963E8D3}"/>
              </a:ext>
            </a:extLst>
          </p:cNvPr>
          <p:cNvSpPr/>
          <p:nvPr/>
        </p:nvSpPr>
        <p:spPr>
          <a:xfrm>
            <a:off x="7188329" y="3791192"/>
            <a:ext cx="1662168" cy="603622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77F7AF2D-A645-45D1-A4DB-9D67BC8CBA25}"/>
              </a:ext>
            </a:extLst>
          </p:cNvPr>
          <p:cNvSpPr/>
          <p:nvPr/>
        </p:nvSpPr>
        <p:spPr>
          <a:xfrm>
            <a:off x="7188329" y="4829331"/>
            <a:ext cx="1662168" cy="603622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5B36760-CA24-43ED-BEA2-A51813E69557}"/>
              </a:ext>
            </a:extLst>
          </p:cNvPr>
          <p:cNvSpPr txBox="1">
            <a:spLocks/>
          </p:cNvSpPr>
          <p:nvPr/>
        </p:nvSpPr>
        <p:spPr>
          <a:xfrm>
            <a:off x="7124212" y="2701572"/>
            <a:ext cx="179040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F4B64D-816F-43BF-BD3B-B658B422079E}"/>
              </a:ext>
            </a:extLst>
          </p:cNvPr>
          <p:cNvSpPr txBox="1">
            <a:spLocks/>
          </p:cNvSpPr>
          <p:nvPr/>
        </p:nvSpPr>
        <p:spPr>
          <a:xfrm>
            <a:off x="7132610" y="3840928"/>
            <a:ext cx="179040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Financeiro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BAA9472-0669-45DB-A9ED-2AD1AB55C036}"/>
              </a:ext>
            </a:extLst>
          </p:cNvPr>
          <p:cNvSpPr txBox="1">
            <a:spLocks/>
          </p:cNvSpPr>
          <p:nvPr/>
        </p:nvSpPr>
        <p:spPr>
          <a:xfrm>
            <a:off x="7124863" y="4874088"/>
            <a:ext cx="1790402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Jurídico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D7B2F0FC-FF5F-45E2-95A6-8E22AF03CF5A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2638576" y="3238300"/>
            <a:ext cx="402481" cy="25678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86B3779-3725-424F-A102-751EA17FD3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638576" y="3495085"/>
            <a:ext cx="461275" cy="987496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btitle 2">
            <a:extLst>
              <a:ext uri="{FF2B5EF4-FFF2-40B4-BE49-F238E27FC236}">
                <a16:creationId xmlns:a16="http://schemas.microsoft.com/office/drawing/2014/main" id="{FF84A4C5-C070-46AB-9AA5-F9425860F197}"/>
              </a:ext>
            </a:extLst>
          </p:cNvPr>
          <p:cNvSpPr txBox="1">
            <a:spLocks/>
          </p:cNvSpPr>
          <p:nvPr/>
        </p:nvSpPr>
        <p:spPr>
          <a:xfrm>
            <a:off x="9001970" y="2272387"/>
            <a:ext cx="2589970" cy="773555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de Critérios</a:t>
            </a:r>
          </a:p>
        </p:txBody>
      </p:sp>
      <p:pic>
        <p:nvPicPr>
          <p:cNvPr id="32" name="Imagem 3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7D8CDA74-FE6F-419B-B3C8-AF68DC9965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7953" y="2928098"/>
            <a:ext cx="826844" cy="826844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62D4CCCD-E872-41EF-9E5C-9D30B921DA41}"/>
              </a:ext>
            </a:extLst>
          </p:cNvPr>
          <p:cNvSpPr/>
          <p:nvPr/>
        </p:nvSpPr>
        <p:spPr>
          <a:xfrm>
            <a:off x="9320808" y="3791302"/>
            <a:ext cx="1900613" cy="987676"/>
          </a:xfrm>
          <a:prstGeom prst="round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F3125B6C-B586-4294-9AA3-AEF5511D04F4}"/>
              </a:ext>
            </a:extLst>
          </p:cNvPr>
          <p:cNvSpPr txBox="1">
            <a:spLocks/>
          </p:cNvSpPr>
          <p:nvPr/>
        </p:nvSpPr>
        <p:spPr>
          <a:xfrm>
            <a:off x="9287845" y="3841051"/>
            <a:ext cx="1968354" cy="1014711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pt-BR" sz="3200" b="1">
                <a:solidFill>
                  <a:srgbClr val="60D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 </a:t>
            </a:r>
          </a:p>
          <a:p>
            <a:pPr>
              <a:lnSpc>
                <a:spcPct val="70000"/>
              </a:lnSpc>
            </a:pPr>
            <a:r>
              <a:rPr lang="pt-BR" sz="3200" b="1">
                <a:solidFill>
                  <a:srgbClr val="60D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1FE2CBD5-B2D0-4C05-8D37-E836C9EE3C66}"/>
              </a:ext>
            </a:extLst>
          </p:cNvPr>
          <p:cNvSpPr/>
          <p:nvPr/>
        </p:nvSpPr>
        <p:spPr>
          <a:xfrm>
            <a:off x="970946" y="4215787"/>
            <a:ext cx="1662168" cy="1030147"/>
          </a:xfrm>
          <a:prstGeom prst="roundRect">
            <a:avLst/>
          </a:prstGeom>
          <a:noFill/>
          <a:ln w="28575">
            <a:solidFill>
              <a:srgbClr val="60D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2B21B60-DBC8-4D9A-B8D5-6688EDD6D95C}"/>
              </a:ext>
            </a:extLst>
          </p:cNvPr>
          <p:cNvSpPr txBox="1">
            <a:spLocks/>
          </p:cNvSpPr>
          <p:nvPr/>
        </p:nvSpPr>
        <p:spPr>
          <a:xfrm>
            <a:off x="976407" y="4482582"/>
            <a:ext cx="1648511" cy="496556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55A169E2-657D-45DC-9A88-4A287F3468CD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633114" y="3677388"/>
            <a:ext cx="480394" cy="1053473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C1F90908-707D-4E94-9516-409002605D37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633114" y="4730861"/>
            <a:ext cx="362780" cy="373278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62B8B9F9-D937-42C3-8E1D-9E31EDF79C0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789967" y="3238300"/>
            <a:ext cx="335759" cy="19714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7DCB877C-D34A-49F4-B50F-2A071F340F5A}"/>
              </a:ext>
            </a:extLst>
          </p:cNvPr>
          <p:cNvCxnSpPr>
            <a:cxnSpLocks/>
          </p:cNvCxnSpPr>
          <p:nvPr/>
        </p:nvCxnSpPr>
        <p:spPr>
          <a:xfrm flipV="1">
            <a:off x="4807521" y="4816502"/>
            <a:ext cx="380235" cy="201460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DC70C181-C805-474A-9A14-977420EEE561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6699061" y="3287432"/>
            <a:ext cx="477544" cy="801456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F55DDE6B-8353-4A9B-B7DF-28FF97A882B6}"/>
              </a:ext>
            </a:extLst>
          </p:cNvPr>
          <p:cNvCxnSpPr>
            <a:cxnSpLocks/>
            <a:stCxn id="46" idx="3"/>
            <a:endCxn id="21" idx="1"/>
          </p:cNvCxnSpPr>
          <p:nvPr/>
        </p:nvCxnSpPr>
        <p:spPr>
          <a:xfrm>
            <a:off x="6699061" y="4088888"/>
            <a:ext cx="489268" cy="4115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4F8985D9-2F2B-44BC-8B16-ACE90DA725B6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6699061" y="4088888"/>
            <a:ext cx="433219" cy="676687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58C97BFC-70C4-4C00-B39D-29D812F44312}"/>
              </a:ext>
            </a:extLst>
          </p:cNvPr>
          <p:cNvGrpSpPr/>
          <p:nvPr/>
        </p:nvGrpSpPr>
        <p:grpSpPr>
          <a:xfrm>
            <a:off x="5040523" y="3184999"/>
            <a:ext cx="1790402" cy="2246004"/>
            <a:chOff x="5040523" y="2785745"/>
            <a:chExt cx="1790402" cy="2246004"/>
          </a:xfrm>
        </p:grpSpPr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9FF5BDE-9B4F-4364-96F7-95640736BA30}"/>
                </a:ext>
              </a:extLst>
            </p:cNvPr>
            <p:cNvSpPr txBox="1">
              <a:spLocks/>
            </p:cNvSpPr>
            <p:nvPr/>
          </p:nvSpPr>
          <p:spPr>
            <a:xfrm>
              <a:off x="5040523" y="3771478"/>
              <a:ext cx="1790402" cy="1260271"/>
            </a:xfrm>
            <a:prstGeom prst="rect">
              <a:avLst/>
            </a:prstGeom>
          </p:spPr>
          <p:txBody>
            <a:bodyPr vert="horz" wrap="square" lIns="217434" tIns="108717" rIns="217434" bIns="108717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pt-BR" sz="1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</a:t>
              </a:r>
            </a:p>
            <a:p>
              <a:pPr>
                <a:lnSpc>
                  <a:spcPct val="80000"/>
                </a:lnSpc>
              </a:pPr>
              <a:r>
                <a:rPr lang="pt-BR" sz="1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Analisa</a:t>
              </a:r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E3864CE2-E004-4DF5-A221-8AD812531BEB}"/>
                </a:ext>
              </a:extLst>
            </p:cNvPr>
            <p:cNvSpPr/>
            <p:nvPr/>
          </p:nvSpPr>
          <p:spPr>
            <a:xfrm>
              <a:off x="5195390" y="2785745"/>
              <a:ext cx="1503671" cy="1807777"/>
            </a:xfrm>
            <a:prstGeom prst="roundRect">
              <a:avLst/>
            </a:prstGeom>
            <a:noFill/>
            <a:ln w="28575">
              <a:solidFill>
                <a:srgbClr val="60D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7" name="Imagem 46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DBB40EFE-03FE-40CE-A7F0-82F3BCD05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461" y="2961191"/>
              <a:ext cx="706841" cy="706841"/>
            </a:xfrm>
            <a:prstGeom prst="rect">
              <a:avLst/>
            </a:prstGeom>
          </p:spPr>
        </p:pic>
      </p:grp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EC53BE7-0015-49F4-9D43-6A2928921733}"/>
              </a:ext>
            </a:extLst>
          </p:cNvPr>
          <p:cNvSpPr/>
          <p:nvPr/>
        </p:nvSpPr>
        <p:spPr>
          <a:xfrm>
            <a:off x="9368031" y="5094746"/>
            <a:ext cx="1801346" cy="724366"/>
          </a:xfrm>
          <a:prstGeom prst="roundRect">
            <a:avLst/>
          </a:prstGeom>
          <a:noFill/>
          <a:ln w="28575">
            <a:solidFill>
              <a:srgbClr val="60D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9D5C5396-7127-42C7-BA89-5B052E208F42}"/>
              </a:ext>
            </a:extLst>
          </p:cNvPr>
          <p:cNvSpPr txBox="1">
            <a:spLocks/>
          </p:cNvSpPr>
          <p:nvPr/>
        </p:nvSpPr>
        <p:spPr>
          <a:xfrm>
            <a:off x="9266036" y="5122070"/>
            <a:ext cx="1983330" cy="650445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se integrar com API</a:t>
            </a:r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122A2416-45DE-4B18-A4AF-73430354BE66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0271115" y="4778978"/>
            <a:ext cx="0" cy="238984"/>
          </a:xfrm>
          <a:prstGeom prst="straightConnector1">
            <a:avLst/>
          </a:prstGeom>
          <a:ln w="34925">
            <a:solidFill>
              <a:srgbClr val="60D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1F0F133B-EF00-4A1A-A919-7A63C299A9BA}"/>
              </a:ext>
            </a:extLst>
          </p:cNvPr>
          <p:cNvSpPr/>
          <p:nvPr/>
        </p:nvSpPr>
        <p:spPr>
          <a:xfrm>
            <a:off x="3105600" y="4656557"/>
            <a:ext cx="1662168" cy="859986"/>
          </a:xfrm>
          <a:prstGeom prst="roundRect">
            <a:avLst/>
          </a:prstGeom>
          <a:solidFill>
            <a:srgbClr val="60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DF4C8B66-E35D-49DE-851B-0DC38B8B68F2}"/>
              </a:ext>
            </a:extLst>
          </p:cNvPr>
          <p:cNvSpPr txBox="1">
            <a:spLocks/>
          </p:cNvSpPr>
          <p:nvPr/>
        </p:nvSpPr>
        <p:spPr>
          <a:xfrm>
            <a:off x="3091308" y="4739366"/>
            <a:ext cx="1790402" cy="773555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Research</a:t>
            </a:r>
            <a:endParaRPr lang="pt-B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6887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8A73D28-B856-463A-9AC6-BB01240461C5}"/>
              </a:ext>
            </a:extLst>
          </p:cNvPr>
          <p:cNvGrpSpPr/>
          <p:nvPr/>
        </p:nvGrpSpPr>
        <p:grpSpPr>
          <a:xfrm>
            <a:off x="732734" y="-1751337"/>
            <a:ext cx="10814383" cy="10134772"/>
            <a:chOff x="732734" y="-1751337"/>
            <a:chExt cx="10814383" cy="1013477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2658635C-1E5C-4E94-BD18-B815097546BF}"/>
                </a:ext>
              </a:extLst>
            </p:cNvPr>
            <p:cNvGrpSpPr/>
            <p:nvPr/>
          </p:nvGrpSpPr>
          <p:grpSpPr>
            <a:xfrm>
              <a:off x="732734" y="-1751337"/>
              <a:ext cx="10814383" cy="10134772"/>
              <a:chOff x="765008" y="-1686789"/>
              <a:chExt cx="10814383" cy="10134772"/>
            </a:xfrm>
          </p:grpSpPr>
          <p:pic>
            <p:nvPicPr>
              <p:cNvPr id="26" name="Imagem 25" descr="Uma imagem contendo edifício&#10;&#10;Descrição gerada automaticamente">
                <a:extLst>
                  <a:ext uri="{FF2B5EF4-FFF2-40B4-BE49-F238E27FC236}">
                    <a16:creationId xmlns:a16="http://schemas.microsoft.com/office/drawing/2014/main" id="{831B9E1F-6372-4A2B-965E-487060C06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alphaModFix am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408" y="-1654515"/>
                <a:ext cx="10661983" cy="10102498"/>
              </a:xfrm>
              <a:prstGeom prst="rect">
                <a:avLst/>
              </a:prstGeom>
            </p:spPr>
          </p:pic>
          <p:pic>
            <p:nvPicPr>
              <p:cNvPr id="6" name="Imagem 5" descr="Uma imagem contendo edifício&#10;&#10;Descrição gerada automaticamente">
                <a:extLst>
                  <a:ext uri="{FF2B5EF4-FFF2-40B4-BE49-F238E27FC236}">
                    <a16:creationId xmlns:a16="http://schemas.microsoft.com/office/drawing/2014/main" id="{2AA5299D-57BB-4B7B-BAAF-AB7533A12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alphaModFix am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008" y="-1686789"/>
                <a:ext cx="10661983" cy="10102498"/>
              </a:xfrm>
              <a:prstGeom prst="rect">
                <a:avLst/>
              </a:prstGeom>
            </p:spPr>
          </p:pic>
        </p:grp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16727B1-C219-450E-AEF0-E71A1B76EF38}"/>
                </a:ext>
              </a:extLst>
            </p:cNvPr>
            <p:cNvSpPr/>
            <p:nvPr/>
          </p:nvSpPr>
          <p:spPr>
            <a:xfrm>
              <a:off x="3025877" y="2055149"/>
              <a:ext cx="56770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spc="300" err="1">
                  <a:solidFill>
                    <a:srgbClr val="60D0FF"/>
                  </a:solidFill>
                </a:rPr>
                <a:t>Crawling</a:t>
              </a:r>
              <a:r>
                <a:rPr lang="pt-BR" sz="2400" spc="300">
                  <a:solidFill>
                    <a:srgbClr val="60D0FF"/>
                  </a:solidFill>
                </a:rPr>
                <a:t> de informações publicas</a:t>
              </a:r>
            </a:p>
          </p:txBody>
        </p:sp>
      </p:grpSp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1BBD18C-2D11-451B-8135-076C32DD9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-2616620" y="6048000"/>
            <a:ext cx="3620668" cy="1490905"/>
          </a:xfrm>
          <a:prstGeom prst="rect">
            <a:avLst/>
          </a:prstGeom>
        </p:spPr>
      </p:pic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06E5FBB-F099-41A2-9E01-97B07DD3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21610"/>
            <a:ext cx="3620668" cy="149090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E98E6F1-67E2-4FBE-9CC8-F105D079E35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F799DA1-5064-4BE9-A53D-66B11B7390D4}"/>
              </a:ext>
            </a:extLst>
          </p:cNvPr>
          <p:cNvSpPr/>
          <p:nvPr/>
        </p:nvSpPr>
        <p:spPr>
          <a:xfrm>
            <a:off x="2268474" y="3174393"/>
            <a:ext cx="2440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spc="300">
                <a:solidFill>
                  <a:schemeClr val="bg1"/>
                </a:solidFill>
              </a:rPr>
              <a:t>Regulações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3192DAB-C8E5-4B7D-95F2-968AB253A249}"/>
              </a:ext>
            </a:extLst>
          </p:cNvPr>
          <p:cNvSpPr/>
          <p:nvPr/>
        </p:nvSpPr>
        <p:spPr>
          <a:xfrm>
            <a:off x="7015363" y="4160144"/>
            <a:ext cx="3982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spc="300">
                <a:solidFill>
                  <a:schemeClr val="bg1"/>
                </a:solidFill>
              </a:rPr>
              <a:t>Jurisprudências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3991F3F-929A-4C13-B710-C3849CE393A6}"/>
              </a:ext>
            </a:extLst>
          </p:cNvPr>
          <p:cNvSpPr/>
          <p:nvPr/>
        </p:nvSpPr>
        <p:spPr>
          <a:xfrm>
            <a:off x="1515126" y="5228367"/>
            <a:ext cx="3947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spc="300">
                <a:solidFill>
                  <a:schemeClr val="bg1"/>
                </a:solidFill>
              </a:rPr>
              <a:t>Impostos (certidões)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276016F-8F08-4B84-9C96-4B2DC80A9585}"/>
              </a:ext>
            </a:extLst>
          </p:cNvPr>
          <p:cNvSpPr/>
          <p:nvPr/>
        </p:nvSpPr>
        <p:spPr>
          <a:xfrm>
            <a:off x="5006142" y="3598631"/>
            <a:ext cx="1687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spc="300">
                <a:solidFill>
                  <a:schemeClr val="bg1"/>
                </a:solidFill>
              </a:rPr>
              <a:t>Estatutos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16535B2-2F3F-49CE-A91C-5B0E46AABBFD}"/>
              </a:ext>
            </a:extLst>
          </p:cNvPr>
          <p:cNvSpPr/>
          <p:nvPr/>
        </p:nvSpPr>
        <p:spPr>
          <a:xfrm>
            <a:off x="1234776" y="3954419"/>
            <a:ext cx="3568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spc="300">
                <a:solidFill>
                  <a:schemeClr val="bg1"/>
                </a:solidFill>
              </a:rPr>
              <a:t>Diários Oficiais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22BFD62-B4AC-4D2E-94FD-44D13B11678F}"/>
              </a:ext>
            </a:extLst>
          </p:cNvPr>
          <p:cNvSpPr/>
          <p:nvPr/>
        </p:nvSpPr>
        <p:spPr>
          <a:xfrm>
            <a:off x="5130524" y="2752369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spc="300">
                <a:solidFill>
                  <a:schemeClr val="bg1"/>
                </a:solidFill>
              </a:rPr>
              <a:t>Fichas Criminais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CAF5499-2071-438D-9C0D-E0D1252826D8}"/>
              </a:ext>
            </a:extLst>
          </p:cNvPr>
          <p:cNvSpPr/>
          <p:nvPr/>
        </p:nvSpPr>
        <p:spPr>
          <a:xfrm>
            <a:off x="7306029" y="3554309"/>
            <a:ext cx="373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>
                <a:solidFill>
                  <a:schemeClr val="bg1"/>
                </a:solidFill>
              </a:rPr>
              <a:t>Vínculos entre </a:t>
            </a:r>
            <a:r>
              <a:rPr lang="pt-BR" sz="2000" spc="300" err="1">
                <a:solidFill>
                  <a:schemeClr val="bg1"/>
                </a:solidFill>
              </a:rPr>
              <a:t>PF’s</a:t>
            </a:r>
            <a:r>
              <a:rPr lang="pt-BR" sz="2000" spc="300">
                <a:solidFill>
                  <a:schemeClr val="bg1"/>
                </a:solidFill>
              </a:rPr>
              <a:t> e </a:t>
            </a:r>
            <a:r>
              <a:rPr lang="pt-BR" sz="2000" spc="300" err="1">
                <a:solidFill>
                  <a:schemeClr val="bg1"/>
                </a:solidFill>
              </a:rPr>
              <a:t>PJ’s</a:t>
            </a:r>
            <a:endParaRPr lang="pt-BR" sz="2000" spc="30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5FFD384-CCBD-480A-9F6D-5B317789B0AC}"/>
              </a:ext>
            </a:extLst>
          </p:cNvPr>
          <p:cNvSpPr/>
          <p:nvPr/>
        </p:nvSpPr>
        <p:spPr>
          <a:xfrm>
            <a:off x="4865803" y="4383804"/>
            <a:ext cx="1967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spc="300">
                <a:solidFill>
                  <a:schemeClr val="bg1"/>
                </a:solidFill>
              </a:rPr>
              <a:t>Balanços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A65B7AF-9C0E-4581-B7E7-9756BAD0E65A}"/>
              </a:ext>
            </a:extLst>
          </p:cNvPr>
          <p:cNvGrpSpPr/>
          <p:nvPr/>
        </p:nvGrpSpPr>
        <p:grpSpPr>
          <a:xfrm>
            <a:off x="5705147" y="5223176"/>
            <a:ext cx="5525837" cy="1188093"/>
            <a:chOff x="5705147" y="5223176"/>
            <a:chExt cx="5525837" cy="1188093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29EDCF2D-4601-4ADA-A2F6-B236133A78B4}"/>
                </a:ext>
              </a:extLst>
            </p:cNvPr>
            <p:cNvSpPr/>
            <p:nvPr/>
          </p:nvSpPr>
          <p:spPr>
            <a:xfrm>
              <a:off x="5705147" y="5223176"/>
              <a:ext cx="5525837" cy="1188093"/>
            </a:xfrm>
            <a:prstGeom prst="roundRect">
              <a:avLst/>
            </a:prstGeom>
            <a:solidFill>
              <a:srgbClr val="202122"/>
            </a:solidFill>
            <a:ln w="38100">
              <a:solidFill>
                <a:srgbClr val="60D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E963DF8-856C-467E-874A-001ABC21066B}"/>
                </a:ext>
              </a:extLst>
            </p:cNvPr>
            <p:cNvSpPr/>
            <p:nvPr/>
          </p:nvSpPr>
          <p:spPr>
            <a:xfrm>
              <a:off x="5838551" y="5327299"/>
              <a:ext cx="31659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b="1" spc="300">
                  <a:solidFill>
                    <a:srgbClr val="60D0FF"/>
                  </a:solidFill>
                </a:rPr>
                <a:t>Principais benefícios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9E7DD62E-D682-4F48-AB97-922B286CC44C}"/>
                </a:ext>
              </a:extLst>
            </p:cNvPr>
            <p:cNvSpPr/>
            <p:nvPr/>
          </p:nvSpPr>
          <p:spPr>
            <a:xfrm>
              <a:off x="5864379" y="5685268"/>
              <a:ext cx="50331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</a:rPr>
                <a:t>Uso de NLP para identificação de contexto, semântica e aprimoramento da busca</a:t>
              </a:r>
              <a:endParaRPr lang="pt-BR" sz="1600" spc="300">
                <a:solidFill>
                  <a:schemeClr val="bg1"/>
                </a:solidFill>
              </a:endParaRP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277FB736-B6EA-478D-B40F-E9D414A341F4}"/>
              </a:ext>
            </a:extLst>
          </p:cNvPr>
          <p:cNvSpPr txBox="1">
            <a:spLocks/>
          </p:cNvSpPr>
          <p:nvPr/>
        </p:nvSpPr>
        <p:spPr>
          <a:xfrm>
            <a:off x="582463" y="-38907"/>
            <a:ext cx="8428706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spc="300">
                <a:solidFill>
                  <a:schemeClr val="bg1"/>
                </a:solidFill>
              </a:rPr>
              <a:t>I.A. em Compliance</a:t>
            </a:r>
            <a:endParaRPr lang="pt-BR" sz="1800" b="1" spc="300">
              <a:solidFill>
                <a:srgbClr val="60D0FF"/>
              </a:solidFill>
            </a:endParaRPr>
          </a:p>
          <a:p>
            <a:r>
              <a:rPr lang="pt-BR" b="1" spc="300">
                <a:solidFill>
                  <a:srgbClr val="60D0FF"/>
                </a:solidFill>
              </a:rPr>
              <a:t>Legal </a:t>
            </a:r>
            <a:r>
              <a:rPr lang="pt-BR" b="1" spc="300" err="1">
                <a:solidFill>
                  <a:srgbClr val="60D0FF"/>
                </a:solidFill>
              </a:rPr>
              <a:t>Research</a:t>
            </a:r>
            <a:endParaRPr lang="pt-BR" b="1" spc="300">
              <a:solidFill>
                <a:srgbClr val="60D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29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8B895ED-D749-4088-9545-B0070C95A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93" y="21867"/>
            <a:ext cx="3843207" cy="145868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31" y="801469"/>
            <a:ext cx="9658693" cy="1325563"/>
          </a:xfrm>
        </p:spPr>
        <p:txBody>
          <a:bodyPr>
            <a:normAutofit/>
          </a:bodyPr>
          <a:lstStyle/>
          <a:p>
            <a:r>
              <a:rPr lang="pt-BR" sz="5300" b="1" spc="600" err="1">
                <a:solidFill>
                  <a:srgbClr val="60D0FF"/>
                </a:solidFill>
              </a:rPr>
              <a:t>On</a:t>
            </a:r>
            <a:r>
              <a:rPr lang="pt-BR" sz="5300" b="1" spc="600">
                <a:solidFill>
                  <a:srgbClr val="60D0FF"/>
                </a:solidFill>
              </a:rPr>
              <a:t> </a:t>
            </a:r>
            <a:r>
              <a:rPr lang="pt-BR" sz="5300" b="1" spc="600" err="1">
                <a:solidFill>
                  <a:srgbClr val="60D0FF"/>
                </a:solidFill>
              </a:rPr>
              <a:t>boarding</a:t>
            </a:r>
            <a:endParaRPr lang="pt-BR" sz="5300" b="1" spc="600">
              <a:solidFill>
                <a:srgbClr val="60D0FF"/>
              </a:solidFill>
            </a:endParaRP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5888616"/>
            <a:ext cx="3492465" cy="1325563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2FA3731-3118-4B04-AAA1-9CABF10DC4FD}"/>
              </a:ext>
            </a:extLst>
          </p:cNvPr>
          <p:cNvGrpSpPr/>
          <p:nvPr/>
        </p:nvGrpSpPr>
        <p:grpSpPr>
          <a:xfrm>
            <a:off x="-9728" y="2671530"/>
            <a:ext cx="11692647" cy="2059439"/>
            <a:chOff x="-9728" y="2671530"/>
            <a:chExt cx="11692647" cy="205943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192B53F-24DD-4C4F-BBF3-B5448D0FCF4D}"/>
                </a:ext>
              </a:extLst>
            </p:cNvPr>
            <p:cNvGrpSpPr/>
            <p:nvPr/>
          </p:nvGrpSpPr>
          <p:grpSpPr>
            <a:xfrm>
              <a:off x="8652171" y="2686557"/>
              <a:ext cx="2043044" cy="2044412"/>
              <a:chOff x="8632715" y="2560806"/>
              <a:chExt cx="2043044" cy="2044412"/>
            </a:xfrm>
          </p:grpSpPr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C45D6E2-6AA9-4C9F-802D-F3FFF76EB756}"/>
                  </a:ext>
                </a:extLst>
              </p:cNvPr>
              <p:cNvSpPr txBox="1"/>
              <p:nvPr/>
            </p:nvSpPr>
            <p:spPr>
              <a:xfrm>
                <a:off x="8632715" y="4235886"/>
                <a:ext cx="20430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pc="300">
                    <a:solidFill>
                      <a:schemeClr val="bg1">
                        <a:lumMod val="95000"/>
                      </a:schemeClr>
                    </a:solidFill>
                  </a:rPr>
                  <a:t>Treinamentos</a:t>
                </a:r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826CED5E-EDC6-4771-A5C8-06DE86265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32715" y="2560806"/>
                <a:ext cx="1682883" cy="1571129"/>
              </a:xfrm>
              <a:prstGeom prst="rect">
                <a:avLst/>
              </a:prstGeom>
              <a:effectLst>
                <a:glow rad="76200">
                  <a:srgbClr val="60D0FF">
                    <a:alpha val="30000"/>
                  </a:srgbClr>
                </a:glow>
              </a:effectLst>
            </p:spPr>
          </p:pic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F3C73BEB-5CD3-4728-B68E-6A5614DEA13E}"/>
                </a:ext>
              </a:extLst>
            </p:cNvPr>
            <p:cNvGrpSpPr/>
            <p:nvPr/>
          </p:nvGrpSpPr>
          <p:grpSpPr>
            <a:xfrm>
              <a:off x="5325411" y="2671530"/>
              <a:ext cx="2762655" cy="2039090"/>
              <a:chOff x="5209724" y="2583486"/>
              <a:chExt cx="2762655" cy="203909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BC6815-6F75-40B7-BEDF-5F505E13756C}"/>
                  </a:ext>
                </a:extLst>
              </p:cNvPr>
              <p:cNvSpPr txBox="1"/>
              <p:nvPr/>
            </p:nvSpPr>
            <p:spPr>
              <a:xfrm>
                <a:off x="5209724" y="4253244"/>
                <a:ext cx="2762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pc="300">
                    <a:solidFill>
                      <a:schemeClr val="bg1">
                        <a:lumMod val="95000"/>
                      </a:schemeClr>
                    </a:solidFill>
                  </a:rPr>
                  <a:t>Aceite das políticas</a:t>
                </a:r>
              </a:p>
            </p:txBody>
          </p:sp>
          <p:pic>
            <p:nvPicPr>
              <p:cNvPr id="13" name="Imagem 12" descr="Uma imagem contendo pássaro&#10;&#10;Descrição gerada automaticamente">
                <a:extLst>
                  <a:ext uri="{FF2B5EF4-FFF2-40B4-BE49-F238E27FC236}">
                    <a16:creationId xmlns:a16="http://schemas.microsoft.com/office/drawing/2014/main" id="{78104699-E91D-4F0B-AF1D-CA1605A2D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600"/>
                        </a14:imgEffect>
                        <a14:imgEffect>
                          <a14:saturation sat="11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4330" y="2583486"/>
                <a:ext cx="1506365" cy="1506365"/>
              </a:xfrm>
              <a:prstGeom prst="rect">
                <a:avLst/>
              </a:prstGeom>
              <a:effectLst>
                <a:glow rad="76200">
                  <a:srgbClr val="60D0FF">
                    <a:alpha val="30000"/>
                  </a:srgbClr>
                </a:glow>
              </a:effectLst>
            </p:spPr>
          </p:pic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E3D42DE-521C-41CE-A1D8-BA1682487E4C}"/>
                </a:ext>
              </a:extLst>
            </p:cNvPr>
            <p:cNvGrpSpPr/>
            <p:nvPr/>
          </p:nvGrpSpPr>
          <p:grpSpPr>
            <a:xfrm>
              <a:off x="661481" y="2761762"/>
              <a:ext cx="4099826" cy="1325563"/>
              <a:chOff x="661481" y="2664482"/>
              <a:chExt cx="4099826" cy="1325563"/>
            </a:xfrm>
          </p:grpSpPr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ADF8ADB-D477-45E4-BE94-9E2120081716}"/>
                  </a:ext>
                </a:extLst>
              </p:cNvPr>
              <p:cNvSpPr txBox="1"/>
              <p:nvPr/>
            </p:nvSpPr>
            <p:spPr>
              <a:xfrm>
                <a:off x="804260" y="2836091"/>
                <a:ext cx="39570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pc="300">
                    <a:solidFill>
                      <a:schemeClr val="bg1">
                        <a:lumMod val="95000"/>
                      </a:schemeClr>
                    </a:solidFill>
                  </a:rPr>
                  <a:t>Deve abranger todos os colaboradores do terceiro que participam do contrato</a:t>
                </a:r>
              </a:p>
            </p:txBody>
          </p:sp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67E60D63-B3E1-4CCD-A37D-C401F7F5EB0D}"/>
                  </a:ext>
                </a:extLst>
              </p:cNvPr>
              <p:cNvSpPr/>
              <p:nvPr/>
            </p:nvSpPr>
            <p:spPr>
              <a:xfrm>
                <a:off x="661481" y="2664482"/>
                <a:ext cx="3957047" cy="1325563"/>
              </a:xfrm>
              <a:prstGeom prst="rect">
                <a:avLst/>
              </a:prstGeom>
              <a:noFill/>
              <a:ln w="38100">
                <a:solidFill>
                  <a:srgbClr val="00D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604FF995-9D05-45EA-8303-5AA0C2A3E719}"/>
                </a:ext>
              </a:extLst>
            </p:cNvPr>
            <p:cNvCxnSpPr>
              <a:stCxn id="7" idx="1"/>
            </p:cNvCxnSpPr>
            <p:nvPr/>
          </p:nvCxnSpPr>
          <p:spPr>
            <a:xfrm flipH="1">
              <a:off x="-9728" y="3424544"/>
              <a:ext cx="671209" cy="4456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CAF61C7A-FBEA-468A-9E8E-6DB0D435F2F5}"/>
                </a:ext>
              </a:extLst>
            </p:cNvPr>
            <p:cNvCxnSpPr>
              <a:stCxn id="7" idx="3"/>
              <a:endCxn id="13" idx="1"/>
            </p:cNvCxnSpPr>
            <p:nvPr/>
          </p:nvCxnSpPr>
          <p:spPr>
            <a:xfrm>
              <a:off x="4618528" y="3424544"/>
              <a:ext cx="1421489" cy="169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0EBDD8F7-0129-475D-9A41-49390DB6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432209" y="3424543"/>
              <a:ext cx="1535662" cy="0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82D416AD-8942-48A4-8B3B-6D9840B34AD7}"/>
                </a:ext>
              </a:extLst>
            </p:cNvPr>
            <p:cNvCxnSpPr>
              <a:cxnSpLocks/>
            </p:cNvCxnSpPr>
            <p:nvPr/>
          </p:nvCxnSpPr>
          <p:spPr>
            <a:xfrm>
              <a:off x="10023731" y="3424543"/>
              <a:ext cx="1659188" cy="0"/>
            </a:xfrm>
            <a:prstGeom prst="straightConnector1">
              <a:avLst/>
            </a:prstGeom>
            <a:ln w="28575">
              <a:solidFill>
                <a:srgbClr val="00D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154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642027" y="-124823"/>
            <a:ext cx="1142027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spc="300">
                <a:solidFill>
                  <a:srgbClr val="60D0FF"/>
                </a:solidFill>
              </a:rPr>
              <a:t>Monitoramento</a:t>
            </a:r>
            <a:endParaRPr lang="pt-BR" sz="3200" b="1" spc="300">
              <a:solidFill>
                <a:srgbClr val="60D0FF"/>
              </a:solidFill>
            </a:endParaRPr>
          </a:p>
        </p:txBody>
      </p:sp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A1C4371-310A-4844-ADDF-DEB0CEC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FBAE6B3-644B-4383-9D27-32F8C3F91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1322779"/>
            <a:ext cx="3620668" cy="149090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14B01B2-A943-40E6-8F87-8193499EB821}"/>
              </a:ext>
            </a:extLst>
          </p:cNvPr>
          <p:cNvSpPr txBox="1">
            <a:spLocks/>
          </p:cNvSpPr>
          <p:nvPr/>
        </p:nvSpPr>
        <p:spPr>
          <a:xfrm>
            <a:off x="731952" y="1765170"/>
            <a:ext cx="5777434" cy="4103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Clr>
                <a:srgbClr val="60D0FF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800" b="1">
                <a:solidFill>
                  <a:schemeClr val="bg1"/>
                </a:solidFill>
              </a:rPr>
              <a:t>Coletas de documentos</a:t>
            </a:r>
          </a:p>
          <a:p>
            <a:pPr lvl="1" algn="l">
              <a:lnSpc>
                <a:spcPct val="100000"/>
              </a:lnSpc>
              <a:buClr>
                <a:srgbClr val="00E397"/>
              </a:buClr>
            </a:pPr>
            <a:r>
              <a:rPr lang="pt-BR" sz="1800">
                <a:solidFill>
                  <a:schemeClr val="bg1">
                    <a:lumMod val="75000"/>
                  </a:schemeClr>
                </a:solidFill>
              </a:rPr>
              <a:t>Prazo de cada documento</a:t>
            </a:r>
          </a:p>
          <a:p>
            <a:pPr lvl="1" algn="l">
              <a:lnSpc>
                <a:spcPct val="100000"/>
              </a:lnSpc>
              <a:buClr>
                <a:srgbClr val="00E397"/>
              </a:buClr>
            </a:pPr>
            <a:r>
              <a:rPr lang="pt-BR" sz="1800">
                <a:solidFill>
                  <a:schemeClr val="bg1">
                    <a:lumMod val="75000"/>
                  </a:schemeClr>
                </a:solidFill>
              </a:rPr>
              <a:t>Automáticas pelo sistema</a:t>
            </a:r>
          </a:p>
          <a:p>
            <a:pPr lvl="1" algn="l">
              <a:lnSpc>
                <a:spcPct val="100000"/>
              </a:lnSpc>
              <a:buClr>
                <a:srgbClr val="00E397"/>
              </a:buClr>
            </a:pPr>
            <a:r>
              <a:rPr lang="pt-BR" sz="1800">
                <a:solidFill>
                  <a:schemeClr val="bg1">
                    <a:lumMod val="75000"/>
                  </a:schemeClr>
                </a:solidFill>
              </a:rPr>
              <a:t>Solicitação e cobrança para o fornecedor</a:t>
            </a:r>
            <a:br>
              <a:rPr lang="pt-BR" sz="1800">
                <a:solidFill>
                  <a:schemeClr val="bg1">
                    <a:lumMod val="75000"/>
                  </a:schemeClr>
                </a:solidFill>
              </a:rPr>
            </a:br>
            <a:endParaRPr lang="pt-BR" sz="180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Clr>
                <a:srgbClr val="60D0FF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800" b="1">
                <a:solidFill>
                  <a:schemeClr val="bg1"/>
                </a:solidFill>
              </a:rPr>
              <a:t>Alertas automáticos de inconformidades</a:t>
            </a:r>
            <a:br>
              <a:rPr lang="pt-BR" sz="2800">
                <a:solidFill>
                  <a:schemeClr val="bg1"/>
                </a:solidFill>
              </a:rPr>
            </a:br>
            <a:endParaRPr lang="pt-BR" sz="1400">
              <a:solidFill>
                <a:schemeClr val="bg1"/>
              </a:solidFill>
            </a:endParaRPr>
          </a:p>
          <a:p>
            <a:pPr marL="457200" indent="-457200" algn="l">
              <a:lnSpc>
                <a:spcPct val="100000"/>
              </a:lnSpc>
              <a:buClr>
                <a:srgbClr val="60D0FF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800" b="1">
                <a:solidFill>
                  <a:schemeClr val="bg1"/>
                </a:solidFill>
              </a:rPr>
              <a:t>Revisão periódica para reenquadramento de perfil</a:t>
            </a:r>
          </a:p>
          <a:p>
            <a:pPr>
              <a:lnSpc>
                <a:spcPct val="150000"/>
              </a:lnSpc>
            </a:pPr>
            <a:endParaRPr lang="pt-BR" sz="2800"/>
          </a:p>
          <a:p>
            <a:pPr lvl="1">
              <a:lnSpc>
                <a:spcPct val="150000"/>
              </a:lnSpc>
            </a:pPr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C31CDBB-950E-47DA-AA4E-D8D128B82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441" y="0"/>
            <a:ext cx="7453079" cy="6926094"/>
          </a:xfrm>
          <a:prstGeom prst="rect">
            <a:avLst/>
          </a:prstGeom>
        </p:spPr>
      </p:pic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17F373F-2AAC-4852-B0E3-9FE9194F0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16200000">
            <a:off x="-1805291" y="4282758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499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483180" y="-348753"/>
            <a:ext cx="11615510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>
                <a:solidFill>
                  <a:srgbClr val="60D0FF"/>
                </a:solidFill>
              </a:rPr>
              <a:t>Monitoramento </a:t>
            </a:r>
            <a:r>
              <a:rPr lang="pt-BR" sz="5400" b="1" spc="30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pt-BR" b="1" spc="300">
                <a:solidFill>
                  <a:srgbClr val="60D0FF"/>
                </a:solidFill>
              </a:rPr>
              <a:t> Revisão</a:t>
            </a:r>
            <a:endParaRPr lang="pt-BR" sz="2800" b="1" spc="300">
              <a:solidFill>
                <a:srgbClr val="60D0FF"/>
              </a:solidFill>
            </a:endParaRPr>
          </a:p>
        </p:txBody>
      </p:sp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A1C4371-310A-4844-ADDF-DEB0CEC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63539" y="28488"/>
            <a:ext cx="3620668" cy="1490905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FC5C6D3-B1B1-4015-AF7B-79350DD2075A}"/>
              </a:ext>
            </a:extLst>
          </p:cNvPr>
          <p:cNvGraphicFramePr/>
          <p:nvPr/>
        </p:nvGraphicFramePr>
        <p:xfrm>
          <a:off x="576490" y="1281950"/>
          <a:ext cx="11003952" cy="5110236"/>
        </p:xfrm>
        <a:graphic>
          <a:graphicData uri="http://schemas.openxmlformats.org/drawingml/2006/table">
            <a:tbl>
              <a:tblPr/>
              <a:tblGrid>
                <a:gridCol w="2102498">
                  <a:extLst>
                    <a:ext uri="{9D8B030D-6E8A-4147-A177-3AD203B41FA5}">
                      <a16:colId xmlns:a16="http://schemas.microsoft.com/office/drawing/2014/main" val="3922435885"/>
                    </a:ext>
                  </a:extLst>
                </a:gridCol>
                <a:gridCol w="4322269">
                  <a:extLst>
                    <a:ext uri="{9D8B030D-6E8A-4147-A177-3AD203B41FA5}">
                      <a16:colId xmlns:a16="http://schemas.microsoft.com/office/drawing/2014/main" val="3998673646"/>
                    </a:ext>
                  </a:extLst>
                </a:gridCol>
                <a:gridCol w="2654600">
                  <a:extLst>
                    <a:ext uri="{9D8B030D-6E8A-4147-A177-3AD203B41FA5}">
                      <a16:colId xmlns:a16="http://schemas.microsoft.com/office/drawing/2014/main" val="2331130129"/>
                    </a:ext>
                  </a:extLst>
                </a:gridCol>
                <a:gridCol w="1924585">
                  <a:extLst>
                    <a:ext uri="{9D8B030D-6E8A-4147-A177-3AD203B41FA5}">
                      <a16:colId xmlns:a16="http://schemas.microsoft.com/office/drawing/2014/main" val="1728831386"/>
                    </a:ext>
                  </a:extLst>
                </a:gridCol>
              </a:tblGrid>
              <a:tr h="28386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Risco do Fornecedor</a:t>
                      </a:r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Criti</a:t>
                      </a:r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Periodicidade</a:t>
                      </a:r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Revisão</a:t>
                      </a:r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672401"/>
                  </a:ext>
                </a:extLst>
              </a:tr>
              <a:tr h="201099"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Crítico</a:t>
                      </a:r>
                      <a:endParaRPr lang="pt-BR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1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Mídias Negativas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Tempestiva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Ano</a:t>
                      </a:r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842952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Obrigações trabalhistas e encargos sociais (*)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20186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Treinamentos obrigatórios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27878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Pendências Financeiras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Semestral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047190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Renovação de licenças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324068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Conflito de Interesses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773717"/>
                  </a:ext>
                </a:extLst>
              </a:tr>
              <a:tr h="201099"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  <a:endParaRPr lang="pt-BR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Mídias Negativas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Tempestiva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Ano</a:t>
                      </a:r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22955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Obrigações trabalhistas e encargos sociais (*)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688162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Treinamentos obrigatórios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969385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Pendências Financeiras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14234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Renovação de licenças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790625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Conflito de Interesses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2D0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812353"/>
                  </a:ext>
                </a:extLst>
              </a:tr>
              <a:tr h="201099"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Médio</a:t>
                      </a:r>
                      <a:endParaRPr lang="pt-BR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Mídias Negativas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Anos</a:t>
                      </a:r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851911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Obrigações trabalhistas e encargos sociais (*)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76506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Treinamentos obrigatórios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922645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Pendências Financeiras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47169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Renovação de licenças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04632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Conflito de Interesses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3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817192"/>
                  </a:ext>
                </a:extLst>
              </a:tr>
              <a:tr h="201099"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Baixo</a:t>
                      </a:r>
                      <a:endParaRPr lang="pt-BR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Mídias Negativas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Anos</a:t>
                      </a:r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163682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Obrigações trabalhistas e encargos sociais (*)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Mensal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23649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Treinamentos obrigatórios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907131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Pendências Financeiras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134360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Renovação de licenças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Anual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03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196048"/>
                  </a:ext>
                </a:extLst>
              </a:tr>
              <a:tr h="2010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Conflito de Interesses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0" marT="635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03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64196"/>
                  </a:ext>
                </a:extLst>
              </a:tr>
            </a:tbl>
          </a:graphicData>
        </a:graphic>
      </p:graphicFrame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E45DA0-46A9-4A94-AB57-DC9B251A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16200000">
            <a:off x="-1805290" y="1011139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3802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85" y="2558033"/>
            <a:ext cx="5349115" cy="20992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t-BR" sz="2800" spc="600">
                <a:solidFill>
                  <a:schemeClr val="bg1"/>
                </a:solidFill>
                <a:latin typeface="+mn-lt"/>
              </a:rPr>
              <a:t>Demonstração</a:t>
            </a:r>
            <a:br>
              <a:rPr lang="pt-BR" sz="5400" b="1" spc="600">
                <a:solidFill>
                  <a:srgbClr val="60D0FF"/>
                </a:solidFill>
                <a:latin typeface="+mn-lt"/>
              </a:rPr>
            </a:br>
            <a:r>
              <a:rPr lang="pt-BR" sz="5400" b="1" spc="600">
                <a:solidFill>
                  <a:srgbClr val="60D0FF"/>
                </a:solidFill>
                <a:latin typeface="+mn-lt"/>
              </a:rPr>
              <a:t>Planilha de </a:t>
            </a: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Due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 </a:t>
            </a: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Dilligence</a:t>
            </a:r>
            <a:endParaRPr lang="pt-BR" sz="5400" b="1" spc="600">
              <a:solidFill>
                <a:srgbClr val="60D0FF"/>
              </a:solidFill>
              <a:latin typeface="+mn-lt"/>
              <a:cs typeface="Calibri"/>
            </a:endParaRP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28"/>
            <a:ext cx="3492465" cy="132556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9AE55EF-F5C9-47CC-868E-31EC806A3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56685" y="88428"/>
            <a:ext cx="6914145" cy="65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236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07F11C8-A6AB-418F-B068-FAC5239ECE7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500156-BEEF-4A6D-8006-F4FA5FFB1863}"/>
              </a:ext>
            </a:extLst>
          </p:cNvPr>
          <p:cNvSpPr/>
          <p:nvPr/>
        </p:nvSpPr>
        <p:spPr>
          <a:xfrm>
            <a:off x="1084061" y="2286326"/>
            <a:ext cx="6297750" cy="1202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pt-BR" sz="8800" b="1">
                <a:solidFill>
                  <a:srgbClr val="60D0FF"/>
                </a:solidFill>
                <a:latin typeface="Calibri Light" panose="020F0302020204030204" pitchFamily="34" charset="0"/>
              </a:rPr>
              <a:t>Por hoje é só!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1C545D6-EDF5-43F4-AE53-F8B1CFC734CA}"/>
              </a:ext>
            </a:extLst>
          </p:cNvPr>
          <p:cNvSpPr/>
          <p:nvPr/>
        </p:nvSpPr>
        <p:spPr>
          <a:xfrm>
            <a:off x="1084061" y="3489156"/>
            <a:ext cx="2880917" cy="1202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pt-BR" sz="8800" b="1">
                <a:solidFill>
                  <a:schemeClr val="bg1"/>
                </a:solidFill>
                <a:latin typeface="Calibri Light" panose="020F0302020204030204" pitchFamily="34" charset="0"/>
              </a:rPr>
              <a:t>Mas...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3D40D6F-2AAD-44C2-A2E1-2E661A86ACE2}"/>
              </a:ext>
            </a:extLst>
          </p:cNvPr>
          <p:cNvGrpSpPr/>
          <p:nvPr/>
        </p:nvGrpSpPr>
        <p:grpSpPr>
          <a:xfrm>
            <a:off x="8571332" y="59959"/>
            <a:ext cx="3620668" cy="6878722"/>
            <a:chOff x="8571332" y="86854"/>
            <a:chExt cx="3620668" cy="6715381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607F71A9-8C73-4C2B-97C0-3A2B1BDA5C42}"/>
                </a:ext>
              </a:extLst>
            </p:cNvPr>
            <p:cNvGrpSpPr/>
            <p:nvPr/>
          </p:nvGrpSpPr>
          <p:grpSpPr>
            <a:xfrm>
              <a:off x="8571332" y="86854"/>
              <a:ext cx="3620668" cy="2800887"/>
              <a:chOff x="8571332" y="86854"/>
              <a:chExt cx="3620668" cy="2800887"/>
            </a:xfrm>
          </p:grpSpPr>
          <p:pic>
            <p:nvPicPr>
              <p:cNvPr id="5" name="Imagem 4" descr="Fundo preto com letras brancas&#10;&#10;Descrição gerada automaticamente">
                <a:extLst>
                  <a:ext uri="{FF2B5EF4-FFF2-40B4-BE49-F238E27FC236}">
                    <a16:creationId xmlns:a16="http://schemas.microsoft.com/office/drawing/2014/main" id="{6222C879-CAD2-4F49-B928-E5BE621E1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8490"/>
              <a:stretch/>
            </p:blipFill>
            <p:spPr>
              <a:xfrm>
                <a:off x="8571332" y="86854"/>
                <a:ext cx="3620668" cy="1490905"/>
              </a:xfrm>
              <a:prstGeom prst="rect">
                <a:avLst/>
              </a:prstGeom>
            </p:spPr>
          </p:pic>
          <p:pic>
            <p:nvPicPr>
              <p:cNvPr id="8" name="Imagem 7" descr="Fundo preto com letras brancas&#10;&#10;Descrição gerada automaticamente">
                <a:extLst>
                  <a:ext uri="{FF2B5EF4-FFF2-40B4-BE49-F238E27FC236}">
                    <a16:creationId xmlns:a16="http://schemas.microsoft.com/office/drawing/2014/main" id="{EB499B60-4841-4682-B729-5C5E192FF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8490"/>
              <a:stretch/>
            </p:blipFill>
            <p:spPr>
              <a:xfrm>
                <a:off x="8571332" y="1396836"/>
                <a:ext cx="3620668" cy="1490905"/>
              </a:xfrm>
              <a:prstGeom prst="rect">
                <a:avLst/>
              </a:prstGeom>
            </p:spPr>
          </p:pic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130BCAA-BD36-4E5C-A08A-544C2964C26A}"/>
                </a:ext>
              </a:extLst>
            </p:cNvPr>
            <p:cNvGrpSpPr/>
            <p:nvPr/>
          </p:nvGrpSpPr>
          <p:grpSpPr>
            <a:xfrm>
              <a:off x="8571332" y="2699092"/>
              <a:ext cx="3620668" cy="2800887"/>
              <a:chOff x="8571332" y="86854"/>
              <a:chExt cx="3620668" cy="2800887"/>
            </a:xfrm>
          </p:grpSpPr>
          <p:pic>
            <p:nvPicPr>
              <p:cNvPr id="10" name="Imagem 9" descr="Fundo preto com letras brancas&#10;&#10;Descrição gerada automaticamente">
                <a:extLst>
                  <a:ext uri="{FF2B5EF4-FFF2-40B4-BE49-F238E27FC236}">
                    <a16:creationId xmlns:a16="http://schemas.microsoft.com/office/drawing/2014/main" id="{E8C3C397-377E-4516-8694-5257867D3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8490"/>
              <a:stretch/>
            </p:blipFill>
            <p:spPr>
              <a:xfrm>
                <a:off x="8571332" y="86854"/>
                <a:ext cx="3620668" cy="1490905"/>
              </a:xfrm>
              <a:prstGeom prst="rect">
                <a:avLst/>
              </a:prstGeom>
            </p:spPr>
          </p:pic>
          <p:pic>
            <p:nvPicPr>
              <p:cNvPr id="11" name="Imagem 10" descr="Fundo preto com letras brancas&#10;&#10;Descrição gerada automaticamente">
                <a:extLst>
                  <a:ext uri="{FF2B5EF4-FFF2-40B4-BE49-F238E27FC236}">
                    <a16:creationId xmlns:a16="http://schemas.microsoft.com/office/drawing/2014/main" id="{7F742C3D-440B-4698-A30A-CF7489825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8490"/>
              <a:stretch/>
            </p:blipFill>
            <p:spPr>
              <a:xfrm>
                <a:off x="8571332" y="1396836"/>
                <a:ext cx="3620668" cy="1490905"/>
              </a:xfrm>
              <a:prstGeom prst="rect">
                <a:avLst/>
              </a:prstGeom>
            </p:spPr>
          </p:pic>
        </p:grpSp>
        <p:pic>
          <p:nvPicPr>
            <p:cNvPr id="12" name="Imagem 11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3675A699-DE48-4DC8-9EFD-03339267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8490"/>
            <a:stretch/>
          </p:blipFill>
          <p:spPr>
            <a:xfrm>
              <a:off x="8571332" y="5311330"/>
              <a:ext cx="3620668" cy="149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2464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BACDE9E-6A04-43CB-B327-64EF9773C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92260" y="1192260"/>
            <a:ext cx="3843207" cy="14586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F0E9503-06BE-49A7-8A93-F0AAAF955872}"/>
              </a:ext>
            </a:extLst>
          </p:cNvPr>
          <p:cNvSpPr txBox="1">
            <a:spLocks/>
          </p:cNvSpPr>
          <p:nvPr/>
        </p:nvSpPr>
        <p:spPr>
          <a:xfrm>
            <a:off x="726434" y="2002434"/>
            <a:ext cx="10515600" cy="4175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100" b="1">
                <a:solidFill>
                  <a:schemeClr val="bg1"/>
                </a:solidFill>
              </a:rPr>
              <a:t>01</a:t>
            </a:r>
            <a:r>
              <a:rPr lang="pt-BR" sz="5300" b="1">
                <a:solidFill>
                  <a:srgbClr val="60D0FF"/>
                </a:solidFill>
              </a:rPr>
              <a:t> Conceitos e Contexto</a:t>
            </a:r>
          </a:p>
          <a:p>
            <a:pPr algn="l">
              <a:lnSpc>
                <a:spcPct val="100000"/>
              </a:lnSpc>
            </a:pPr>
            <a:r>
              <a:rPr lang="pt-BR" sz="2100" b="1">
                <a:solidFill>
                  <a:schemeClr val="bg1"/>
                </a:solidFill>
              </a:rPr>
              <a:t>02</a:t>
            </a:r>
            <a:r>
              <a:rPr lang="pt-BR" sz="5300" b="1">
                <a:solidFill>
                  <a:srgbClr val="60D0FF"/>
                </a:solidFill>
              </a:rPr>
              <a:t> Framework</a:t>
            </a:r>
          </a:p>
          <a:p>
            <a:pPr algn="l">
              <a:lnSpc>
                <a:spcPct val="100000"/>
              </a:lnSpc>
            </a:pPr>
            <a:r>
              <a:rPr lang="pt-BR" sz="2100" b="1">
                <a:solidFill>
                  <a:schemeClr val="bg1"/>
                </a:solidFill>
              </a:rPr>
              <a:t>03</a:t>
            </a:r>
            <a:r>
              <a:rPr lang="pt-BR" sz="5300" b="1">
                <a:solidFill>
                  <a:srgbClr val="60D0FF"/>
                </a:solidFill>
              </a:rPr>
              <a:t> Processos &amp; Tecnologias</a:t>
            </a:r>
          </a:p>
          <a:p>
            <a:pPr algn="l">
              <a:lnSpc>
                <a:spcPct val="100000"/>
              </a:lnSpc>
            </a:pPr>
            <a:r>
              <a:rPr lang="pt-BR" sz="2100" b="1">
                <a:solidFill>
                  <a:schemeClr val="bg1"/>
                </a:solidFill>
              </a:rPr>
              <a:t>04</a:t>
            </a:r>
            <a:r>
              <a:rPr lang="pt-BR" sz="5300" b="1">
                <a:solidFill>
                  <a:srgbClr val="60D0FF"/>
                </a:solidFill>
              </a:rPr>
              <a:t> Demo Ferramenta gratuita</a:t>
            </a:r>
            <a:endParaRPr lang="pt-BR" sz="530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56B5F6-9EF7-4EF6-AE56-C332FEA2C2A9}"/>
              </a:ext>
            </a:extLst>
          </p:cNvPr>
          <p:cNvSpPr txBox="1">
            <a:spLocks/>
          </p:cNvSpPr>
          <p:nvPr/>
        </p:nvSpPr>
        <p:spPr>
          <a:xfrm>
            <a:off x="737192" y="557492"/>
            <a:ext cx="10515600" cy="1426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5400">
                <a:solidFill>
                  <a:schemeClr val="bg1"/>
                </a:solidFill>
              </a:rPr>
              <a:t>Sobre o que </a:t>
            </a:r>
            <a:br>
              <a:rPr lang="pt-BR" sz="5400">
                <a:solidFill>
                  <a:schemeClr val="bg1"/>
                </a:solidFill>
              </a:rPr>
            </a:br>
            <a:r>
              <a:rPr lang="pt-BR" sz="5400" b="1">
                <a:solidFill>
                  <a:schemeClr val="bg1"/>
                </a:solidFill>
              </a:rPr>
              <a:t>Falaremos hoje? </a:t>
            </a:r>
            <a:endParaRPr lang="pt-BR" sz="5400">
              <a:solidFill>
                <a:schemeClr val="bg1"/>
              </a:solidFill>
            </a:endParaRPr>
          </a:p>
        </p:txBody>
      </p:sp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84F4993E-7128-4348-AB6B-55FB21904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41053" y="4207053"/>
            <a:ext cx="3843207" cy="14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200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3500156-BEEF-4A6D-8006-F4FA5FFB1863}"/>
              </a:ext>
            </a:extLst>
          </p:cNvPr>
          <p:cNvSpPr/>
          <p:nvPr/>
        </p:nvSpPr>
        <p:spPr>
          <a:xfrm>
            <a:off x="899734" y="1129753"/>
            <a:ext cx="4331057" cy="27736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pt-BR" sz="7200">
                <a:solidFill>
                  <a:schemeClr val="bg1"/>
                </a:solidFill>
                <a:latin typeface="Calibri Light" panose="020F0302020204030204" pitchFamily="34" charset="0"/>
              </a:rPr>
              <a:t>...vamos </a:t>
            </a:r>
            <a:br>
              <a:rPr lang="pt-BR" sz="720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pt-BR" sz="7200" b="1">
                <a:solidFill>
                  <a:srgbClr val="60D0FF"/>
                </a:solidFill>
                <a:latin typeface="Calibri Light" panose="020F0302020204030204" pitchFamily="34" charset="0"/>
              </a:rPr>
              <a:t>continuar </a:t>
            </a:r>
            <a:br>
              <a:rPr lang="pt-BR" sz="7200" b="1">
                <a:solidFill>
                  <a:srgbClr val="60D0FF"/>
                </a:solidFill>
                <a:latin typeface="Calibri Light" panose="020F0302020204030204" pitchFamily="34" charset="0"/>
              </a:rPr>
            </a:br>
            <a:r>
              <a:rPr lang="pt-BR" sz="7200" b="1">
                <a:solidFill>
                  <a:srgbClr val="60D0FF"/>
                </a:solidFill>
                <a:latin typeface="Calibri Light" panose="020F0302020204030204" pitchFamily="34" charset="0"/>
              </a:rPr>
              <a:t>a conversa</a:t>
            </a:r>
            <a:r>
              <a:rPr lang="pt-BR" sz="7200">
                <a:solidFill>
                  <a:srgbClr val="60D0FF"/>
                </a:solidFill>
                <a:latin typeface="Calibri Light" panose="020F0302020204030204" pitchFamily="34" charset="0"/>
              </a:rPr>
              <a:t>!</a:t>
            </a:r>
          </a:p>
        </p:txBody>
      </p:sp>
      <p:pic>
        <p:nvPicPr>
          <p:cNvPr id="10" name="Imagem 9" descr="Uma imagem contendo mesa&#10;&#10;Descrição gerada automaticamente">
            <a:extLst>
              <a:ext uri="{FF2B5EF4-FFF2-40B4-BE49-F238E27FC236}">
                <a16:creationId xmlns:a16="http://schemas.microsoft.com/office/drawing/2014/main" id="{6E91B277-00C9-471C-95D9-C051F3A45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9"/>
          <a:stretch/>
        </p:blipFill>
        <p:spPr>
          <a:xfrm>
            <a:off x="950893" y="4820425"/>
            <a:ext cx="2136666" cy="1115617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383C449-71CE-4D20-AD11-59AE4D67D797}"/>
              </a:ext>
            </a:extLst>
          </p:cNvPr>
          <p:cNvGrpSpPr/>
          <p:nvPr/>
        </p:nvGrpSpPr>
        <p:grpSpPr>
          <a:xfrm>
            <a:off x="6071014" y="2657371"/>
            <a:ext cx="6274332" cy="717020"/>
            <a:chOff x="6217187" y="2491827"/>
            <a:chExt cx="6274332" cy="71702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5BEC263-BCD0-40BC-AED5-A15720ECC41B}"/>
                </a:ext>
              </a:extLst>
            </p:cNvPr>
            <p:cNvSpPr/>
            <p:nvPr/>
          </p:nvSpPr>
          <p:spPr>
            <a:xfrm>
              <a:off x="6239486" y="2870293"/>
              <a:ext cx="62520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i="1">
                  <a:solidFill>
                    <a:schemeClr val="bg1"/>
                  </a:solidFill>
                  <a:latin typeface="Verdana" panose="020B060403050404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clickcompliance.com</a:t>
              </a:r>
              <a:endParaRPr lang="pt-BR" sz="1600" i="1">
                <a:solidFill>
                  <a:schemeClr val="bg1"/>
                </a:solidFill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6D855DA-34DA-49F7-AC26-91774C059318}"/>
                </a:ext>
              </a:extLst>
            </p:cNvPr>
            <p:cNvSpPr txBox="1"/>
            <p:nvPr/>
          </p:nvSpPr>
          <p:spPr>
            <a:xfrm>
              <a:off x="6217187" y="2491827"/>
              <a:ext cx="3958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>
                  <a:solidFill>
                    <a:srgbClr val="60D0FF"/>
                  </a:solidFill>
                </a:rPr>
                <a:t>ClickCompliance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C0B1201-A548-41AB-87AA-2298C2E77DDF}"/>
              </a:ext>
            </a:extLst>
          </p:cNvPr>
          <p:cNvSpPr txBox="1"/>
          <p:nvPr/>
        </p:nvSpPr>
        <p:spPr>
          <a:xfrm rot="16200000">
            <a:off x="-667558" y="5902369"/>
            <a:ext cx="1614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>
                <a:solidFill>
                  <a:schemeClr val="tx1">
                    <a:lumMod val="65000"/>
                    <a:lumOff val="35000"/>
                  </a:schemeClr>
                </a:solidFill>
              </a:rPr>
              <a:t>Ilustrações @vectorpouch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22DC4A3E-318B-4DB3-BE1C-87FBA204FC48}"/>
              </a:ext>
            </a:extLst>
          </p:cNvPr>
          <p:cNvGrpSpPr/>
          <p:nvPr/>
        </p:nvGrpSpPr>
        <p:grpSpPr>
          <a:xfrm>
            <a:off x="6082163" y="3772872"/>
            <a:ext cx="6274332" cy="717020"/>
            <a:chOff x="6217187" y="2491827"/>
            <a:chExt cx="6274332" cy="717020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E966D173-6F2B-4E4F-997D-BA2C86DD1B24}"/>
                </a:ext>
              </a:extLst>
            </p:cNvPr>
            <p:cNvSpPr/>
            <p:nvPr/>
          </p:nvSpPr>
          <p:spPr>
            <a:xfrm>
              <a:off x="6239486" y="2870293"/>
              <a:ext cx="62520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i="1" u="sng">
                  <a:solidFill>
                    <a:schemeClr val="bg1"/>
                  </a:solidFill>
                  <a:latin typeface="Verdana" panose="020B060403050404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praxiaconsultoria.com</a:t>
              </a:r>
              <a:endParaRPr lang="pt-BR" sz="1600" i="1" u="sng">
                <a:solidFill>
                  <a:schemeClr val="bg1"/>
                </a:solidFill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6A878E1-D196-4144-90EA-B8C4A3C8C13B}"/>
                </a:ext>
              </a:extLst>
            </p:cNvPr>
            <p:cNvSpPr txBox="1"/>
            <p:nvPr/>
          </p:nvSpPr>
          <p:spPr>
            <a:xfrm>
              <a:off x="6217187" y="2491827"/>
              <a:ext cx="3958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>
                  <a:solidFill>
                    <a:srgbClr val="60D0FF"/>
                  </a:solidFill>
                </a:rPr>
                <a:t>Clodoaldo Sena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75905D6-B3CC-4790-BE6D-9188B3DBD668}"/>
              </a:ext>
            </a:extLst>
          </p:cNvPr>
          <p:cNvGrpSpPr/>
          <p:nvPr/>
        </p:nvGrpSpPr>
        <p:grpSpPr>
          <a:xfrm>
            <a:off x="6137395" y="900925"/>
            <a:ext cx="5696641" cy="1453113"/>
            <a:chOff x="6096000" y="553453"/>
            <a:chExt cx="5696641" cy="1453113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74E214BC-C4AE-4576-95EE-9F2F3EFEFE05}"/>
                </a:ext>
              </a:extLst>
            </p:cNvPr>
            <p:cNvSpPr/>
            <p:nvPr/>
          </p:nvSpPr>
          <p:spPr>
            <a:xfrm>
              <a:off x="6096000" y="553453"/>
              <a:ext cx="5237747" cy="14531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011B987F-13A4-40C7-B69E-8A3135FEFFD7}"/>
                </a:ext>
              </a:extLst>
            </p:cNvPr>
            <p:cNvGrpSpPr/>
            <p:nvPr/>
          </p:nvGrpSpPr>
          <p:grpSpPr>
            <a:xfrm>
              <a:off x="7569179" y="875611"/>
              <a:ext cx="4223462" cy="729052"/>
              <a:chOff x="7569179" y="707165"/>
              <a:chExt cx="4223462" cy="729052"/>
            </a:xfrm>
          </p:grpSpPr>
          <p:sp>
            <p:nvSpPr>
              <p:cNvPr id="33" name="Retângulo 32">
                <a:hlinkClick r:id="rId5"/>
                <a:extLst>
                  <a:ext uri="{FF2B5EF4-FFF2-40B4-BE49-F238E27FC236}">
                    <a16:creationId xmlns:a16="http://schemas.microsoft.com/office/drawing/2014/main" id="{7D8ED90D-6F09-4F81-9F1F-BDB269081E2F}"/>
                  </a:ext>
                </a:extLst>
              </p:cNvPr>
              <p:cNvSpPr/>
              <p:nvPr/>
            </p:nvSpPr>
            <p:spPr>
              <a:xfrm>
                <a:off x="7591479" y="1097663"/>
                <a:ext cx="420116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600" i="1" u="sng">
                    <a:solidFill>
                      <a:srgbClr val="60D0FF"/>
                    </a:solidFill>
                  </a:rPr>
                  <a:t>link.clickcompliance.com/</a:t>
                </a:r>
                <a:r>
                  <a:rPr lang="pt-BR" sz="1600" i="1" u="sng" err="1">
                    <a:solidFill>
                      <a:srgbClr val="60D0FF"/>
                    </a:solidFill>
                  </a:rPr>
                  <a:t>due-diligence</a:t>
                </a:r>
                <a:endParaRPr lang="pt-BR" sz="1600" i="1" u="sng">
                  <a:solidFill>
                    <a:srgbClr val="60D0FF"/>
                  </a:solidFill>
                </a:endParaRPr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A3EE0585-1C70-4ABA-81D1-9F6BCE85457B}"/>
                  </a:ext>
                </a:extLst>
              </p:cNvPr>
              <p:cNvSpPr txBox="1"/>
              <p:nvPr/>
            </p:nvSpPr>
            <p:spPr>
              <a:xfrm>
                <a:off x="7569179" y="707165"/>
                <a:ext cx="39583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Framework </a:t>
                </a:r>
                <a:r>
                  <a:rPr lang="pt-BR" sz="240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Due</a:t>
                </a:r>
                <a:r>
                  <a:rPr lang="pt-BR" sz="24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pt-BR" sz="240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diligence</a:t>
                </a:r>
                <a:endParaRPr lang="pt-BR" sz="2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0BECD14-9C51-4067-91E3-F9CAD5422E40}"/>
              </a:ext>
            </a:extLst>
          </p:cNvPr>
          <p:cNvGrpSpPr/>
          <p:nvPr/>
        </p:nvGrpSpPr>
        <p:grpSpPr>
          <a:xfrm>
            <a:off x="6093312" y="4874213"/>
            <a:ext cx="6274332" cy="1026879"/>
            <a:chOff x="6217187" y="2146108"/>
            <a:chExt cx="6274332" cy="1026879"/>
          </a:xfrm>
        </p:grpSpPr>
        <p:sp>
          <p:nvSpPr>
            <p:cNvPr id="37" name="Retângulo 36">
              <a:hlinkClick r:id="rId6"/>
              <a:extLst>
                <a:ext uri="{FF2B5EF4-FFF2-40B4-BE49-F238E27FC236}">
                  <a16:creationId xmlns:a16="http://schemas.microsoft.com/office/drawing/2014/main" id="{B01D72F4-0706-460B-B003-4BE9831803C3}"/>
                </a:ext>
              </a:extLst>
            </p:cNvPr>
            <p:cNvSpPr/>
            <p:nvPr/>
          </p:nvSpPr>
          <p:spPr>
            <a:xfrm>
              <a:off x="6239486" y="2834433"/>
              <a:ext cx="62520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i="1" u="sng">
                  <a:solidFill>
                    <a:schemeClr val="bg1"/>
                  </a:solidFill>
                  <a:latin typeface="Verdana" panose="020B0604030504040204" pitchFamily="34" charset="0"/>
                </a:rPr>
                <a:t>ideias.compliancetalks.com.br</a:t>
              </a:r>
              <a:endParaRPr lang="pt-BR" sz="1600" i="1" u="sng">
                <a:solidFill>
                  <a:schemeClr val="bg1"/>
                </a:solidFill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C783D01-FBF5-40C1-9C62-D57EB6F83ED2}"/>
                </a:ext>
              </a:extLst>
            </p:cNvPr>
            <p:cNvSpPr txBox="1"/>
            <p:nvPr/>
          </p:nvSpPr>
          <p:spPr>
            <a:xfrm>
              <a:off x="6217187" y="2146108"/>
              <a:ext cx="48514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>
                  <a:solidFill>
                    <a:srgbClr val="60D0FF"/>
                  </a:solidFill>
                </a:rPr>
                <a:t>Discussão sobre esse e novos temas</a:t>
              </a:r>
            </a:p>
            <a:p>
              <a:r>
                <a:rPr lang="pt-BR" sz="2400" err="1">
                  <a:solidFill>
                    <a:srgbClr val="60D0FF"/>
                  </a:solidFill>
                </a:rPr>
                <a:t>ComplianceTalks</a:t>
              </a:r>
              <a:r>
                <a:rPr lang="pt-BR" sz="2400">
                  <a:solidFill>
                    <a:srgbClr val="60D0FF"/>
                  </a:solidFill>
                </a:rPr>
                <a:t> + Ideias</a:t>
              </a:r>
            </a:p>
          </p:txBody>
        </p:sp>
      </p:grpSp>
      <p:pic>
        <p:nvPicPr>
          <p:cNvPr id="20" name="Imagem 19" descr="Código QR&#10;&#10;Descrição gerada automaticamente">
            <a:extLst>
              <a:ext uri="{FF2B5EF4-FFF2-40B4-BE49-F238E27FC236}">
                <a16:creationId xmlns:a16="http://schemas.microsoft.com/office/drawing/2014/main" id="{BC2E1D09-D5DA-4C9D-B757-3497DEBBD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43" y="995189"/>
            <a:ext cx="1264584" cy="12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7522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33" y="2573323"/>
            <a:ext cx="9658693" cy="1325563"/>
          </a:xfrm>
        </p:spPr>
        <p:txBody>
          <a:bodyPr>
            <a:noAutofit/>
          </a:bodyPr>
          <a:lstStyle/>
          <a:p>
            <a:r>
              <a:rPr lang="pt-BR" sz="4800" b="1" spc="600">
                <a:solidFill>
                  <a:schemeClr val="bg1"/>
                </a:solidFill>
              </a:rPr>
              <a:t>O que é </a:t>
            </a:r>
            <a:br>
              <a:rPr lang="pt-BR" sz="5400" b="1" spc="600">
                <a:solidFill>
                  <a:srgbClr val="60D0FF"/>
                </a:solidFill>
              </a:rPr>
            </a:b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Due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 </a:t>
            </a: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diligence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?</a:t>
            </a: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28"/>
            <a:ext cx="3492465" cy="1325563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E44D79E-2853-425C-B1F1-EFA6B2437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0623" y="357328"/>
            <a:ext cx="8496728" cy="65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013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35" y="5472416"/>
            <a:ext cx="3492465" cy="1325563"/>
          </a:xfrm>
          <a:prstGeom prst="rect">
            <a:avLst/>
          </a:prstGeom>
        </p:spPr>
      </p:pic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1E9C21C-36BA-4DEC-ACCF-53F91BA2C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2465" cy="1325563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09" y="847719"/>
            <a:ext cx="9658693" cy="1325563"/>
          </a:xfrm>
        </p:spPr>
        <p:txBody>
          <a:bodyPr>
            <a:noAutofit/>
          </a:bodyPr>
          <a:lstStyle/>
          <a:p>
            <a:r>
              <a:rPr lang="pt-BR" sz="5400" b="1" spc="600">
                <a:solidFill>
                  <a:schemeClr val="bg1"/>
                </a:solidFill>
              </a:rPr>
              <a:t>Por que fazer</a:t>
            </a:r>
            <a:br>
              <a:rPr lang="pt-BR" sz="5400" b="1" spc="600">
                <a:solidFill>
                  <a:srgbClr val="60D0FF"/>
                </a:solidFill>
              </a:rPr>
            </a:b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Due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 </a:t>
            </a: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diligence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?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776E7FC-B861-4C64-889A-A2FB8D2B0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09" y="4854232"/>
            <a:ext cx="1777201" cy="4857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Clr>
                <a:srgbClr val="60D0FF"/>
              </a:buClr>
              <a:buNone/>
            </a:pPr>
            <a:r>
              <a:rPr lang="pt-BR" b="1">
                <a:solidFill>
                  <a:schemeClr val="bg1"/>
                </a:solidFill>
                <a:latin typeface="+mj-lt"/>
              </a:rPr>
              <a:t> </a:t>
            </a:r>
            <a:r>
              <a:rPr lang="pt-BR" sz="2000" b="1" spc="300">
                <a:solidFill>
                  <a:schemeClr val="bg1"/>
                </a:solidFill>
                <a:latin typeface="+mj-lt"/>
              </a:rPr>
              <a:t>Eficiência</a:t>
            </a:r>
          </a:p>
        </p:txBody>
      </p:sp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176D29C-A902-4489-80DD-C61DE5B6F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34" y="4146853"/>
            <a:ext cx="3492465" cy="132556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E9648B-3E82-40A7-8F28-9A9D12CF6FD8}"/>
              </a:ext>
            </a:extLst>
          </p:cNvPr>
          <p:cNvSpPr txBox="1"/>
          <p:nvPr/>
        </p:nvSpPr>
        <p:spPr>
          <a:xfrm>
            <a:off x="3028307" y="4907420"/>
            <a:ext cx="1060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60D0FF"/>
              </a:buClr>
            </a:pPr>
            <a:r>
              <a:rPr lang="pt-BR" sz="2000" b="1" spc="300">
                <a:solidFill>
                  <a:schemeClr val="bg1"/>
                </a:solidFill>
                <a:latin typeface="+mj-lt"/>
              </a:rPr>
              <a:t> Visão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A62DA6F-D549-44A4-8C36-D77FD52B7EAA}"/>
              </a:ext>
            </a:extLst>
          </p:cNvPr>
          <p:cNvSpPr txBox="1"/>
          <p:nvPr/>
        </p:nvSpPr>
        <p:spPr>
          <a:xfrm>
            <a:off x="4620799" y="4818662"/>
            <a:ext cx="1769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60D0FF"/>
              </a:buClr>
            </a:pPr>
            <a:r>
              <a:rPr lang="pt-BR" sz="2000" b="1" spc="300">
                <a:solidFill>
                  <a:schemeClr val="bg1"/>
                </a:solidFill>
                <a:latin typeface="+mj-lt"/>
              </a:rPr>
              <a:t>Avaliação de riscos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EF36649-C87B-47A5-83D8-5A131435C480}"/>
              </a:ext>
            </a:extLst>
          </p:cNvPr>
          <p:cNvSpPr txBox="1"/>
          <p:nvPr/>
        </p:nvSpPr>
        <p:spPr>
          <a:xfrm>
            <a:off x="6831556" y="4879612"/>
            <a:ext cx="1769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60D0FF"/>
              </a:buClr>
            </a:pPr>
            <a:r>
              <a:rPr lang="pt-BR" sz="2000" b="1" spc="300">
                <a:solidFill>
                  <a:schemeClr val="bg1"/>
                </a:solidFill>
                <a:latin typeface="+mj-lt"/>
              </a:rPr>
              <a:t>Segurança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C4E276A-52B5-4A0E-8B01-3B1F121FA613}"/>
              </a:ext>
            </a:extLst>
          </p:cNvPr>
          <p:cNvSpPr txBox="1"/>
          <p:nvPr/>
        </p:nvSpPr>
        <p:spPr>
          <a:xfrm>
            <a:off x="8997479" y="4835830"/>
            <a:ext cx="2324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60D0FF"/>
              </a:buClr>
            </a:pPr>
            <a:r>
              <a:rPr lang="pt-BR" sz="2000" b="1" spc="300">
                <a:solidFill>
                  <a:schemeClr val="bg1"/>
                </a:solidFill>
                <a:latin typeface="+mj-lt"/>
              </a:rPr>
              <a:t>Automação e Acessibilidade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1B839E00-97A3-4F3B-813D-47B65EB40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9752" y="3368884"/>
            <a:ext cx="1143000" cy="1143000"/>
          </a:xfrm>
          <a:prstGeom prst="rect">
            <a:avLst/>
          </a:prstGeom>
        </p:spPr>
      </p:pic>
      <p:pic>
        <p:nvPicPr>
          <p:cNvPr id="22" name="Imagem 21" descr="Uma imagem contendo pássaro&#10;&#10;Descrição gerada automaticamente">
            <a:extLst>
              <a:ext uri="{FF2B5EF4-FFF2-40B4-BE49-F238E27FC236}">
                <a16:creationId xmlns:a16="http://schemas.microsoft.com/office/drawing/2014/main" id="{7BF59F52-71DD-47FC-9F58-B97718402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07" y="3420324"/>
            <a:ext cx="1225052" cy="122505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C0601FE-58B3-49C1-8A3D-535D97C018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09" y="3444811"/>
            <a:ext cx="1270729" cy="1270730"/>
          </a:xfrm>
          <a:prstGeom prst="rect">
            <a:avLst/>
          </a:prstGeom>
        </p:spPr>
      </p:pic>
      <p:pic>
        <p:nvPicPr>
          <p:cNvPr id="27" name="Imagem 26" descr="Uma imagem contendo pássaro, mesa&#10;&#10;Descrição gerada automaticamente">
            <a:extLst>
              <a:ext uri="{FF2B5EF4-FFF2-40B4-BE49-F238E27FC236}">
                <a16:creationId xmlns:a16="http://schemas.microsoft.com/office/drawing/2014/main" id="{EB9E15C4-CC1E-433F-9FA8-A9B33D7FF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6" y="3331946"/>
            <a:ext cx="1257973" cy="1257972"/>
          </a:xfrm>
          <a:prstGeom prst="rect">
            <a:avLst/>
          </a:prstGeom>
        </p:spPr>
      </p:pic>
      <p:pic>
        <p:nvPicPr>
          <p:cNvPr id="28" name="Imagem 27" descr="Uma imagem contendo pássaro&#10;&#10;Descrição gerada automaticamente">
            <a:extLst>
              <a:ext uri="{FF2B5EF4-FFF2-40B4-BE49-F238E27FC236}">
                <a16:creationId xmlns:a16="http://schemas.microsoft.com/office/drawing/2014/main" id="{07634793-DA7A-4577-8B1B-EFE3C34AE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91" y="3321672"/>
            <a:ext cx="1225053" cy="12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037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1BBD18C-2D11-451B-8135-076C32DD9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-9427" y="5484400"/>
            <a:ext cx="3620668" cy="1490905"/>
          </a:xfrm>
          <a:prstGeom prst="rect">
            <a:avLst/>
          </a:prstGeom>
        </p:spPr>
      </p:pic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06E5FBB-F099-41A2-9E01-97B07DD3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16200000">
            <a:off x="10544657" y="1064882"/>
            <a:ext cx="3620668" cy="149090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640943" y="0"/>
            <a:ext cx="1066773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 err="1">
                <a:solidFill>
                  <a:srgbClr val="60D0FF"/>
                </a:solidFill>
              </a:rPr>
              <a:t>Due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b="1" spc="300" err="1">
                <a:solidFill>
                  <a:srgbClr val="60D0FF"/>
                </a:solidFill>
              </a:rPr>
              <a:t>Diligence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spc="300">
                <a:solidFill>
                  <a:schemeClr val="bg1"/>
                </a:solidFill>
              </a:rPr>
              <a:t>| </a:t>
            </a:r>
            <a:r>
              <a:rPr lang="pt-BR" spc="300">
                <a:solidFill>
                  <a:srgbClr val="C4F3FF"/>
                </a:solidFill>
              </a:rPr>
              <a:t>Contexto Regulatório</a:t>
            </a:r>
            <a:endParaRPr lang="pt-BR" b="1" spc="300">
              <a:solidFill>
                <a:srgbClr val="60D0FF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BE11281-6842-47E2-B0D7-ED41BB54EC42}"/>
              </a:ext>
            </a:extLst>
          </p:cNvPr>
          <p:cNvGrpSpPr/>
          <p:nvPr/>
        </p:nvGrpSpPr>
        <p:grpSpPr>
          <a:xfrm>
            <a:off x="752692" y="2154680"/>
            <a:ext cx="8094025" cy="3730448"/>
            <a:chOff x="711596" y="2154680"/>
            <a:chExt cx="8094025" cy="373044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DE98E6F1-67E2-4FBE-9CC8-F105D079E35B}"/>
                </a:ext>
              </a:extLst>
            </p:cNvPr>
            <p:cNvSpPr/>
            <p:nvPr/>
          </p:nvSpPr>
          <p:spPr>
            <a:xfrm>
              <a:off x="5974813" y="3244334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000000"/>
                  </a:solidFill>
                  <a:latin typeface="Times New Roman" panose="02020603050405020304" pitchFamily="18" charset="0"/>
                </a:rPr>
                <a:t> </a:t>
              </a:r>
              <a:endParaRPr lang="pt-BR"/>
            </a:p>
          </p:txBody>
        </p:sp>
        <p:sp>
          <p:nvSpPr>
            <p:cNvPr id="17" name="Espaço Reservado para Conteúdo 2">
              <a:extLst>
                <a:ext uri="{FF2B5EF4-FFF2-40B4-BE49-F238E27FC236}">
                  <a16:creationId xmlns:a16="http://schemas.microsoft.com/office/drawing/2014/main" id="{E30563A4-B3F9-4D60-95D5-62B3CBFED7D0}"/>
                </a:ext>
              </a:extLst>
            </p:cNvPr>
            <p:cNvSpPr txBox="1">
              <a:spLocks/>
            </p:cNvSpPr>
            <p:nvPr/>
          </p:nvSpPr>
          <p:spPr>
            <a:xfrm>
              <a:off x="1339581" y="2154680"/>
              <a:ext cx="7455093" cy="59164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buClr>
                  <a:srgbClr val="60D0FF"/>
                </a:buClr>
              </a:pPr>
              <a:r>
                <a:rPr lang="pt-BR" sz="3200" b="1">
                  <a:solidFill>
                    <a:srgbClr val="60D0FF"/>
                  </a:solidFill>
                </a:rPr>
                <a:t>Lei de Combate à Lavagem de Dinheiro</a:t>
              </a:r>
            </a:p>
          </p:txBody>
        </p:sp>
        <p:sp>
          <p:nvSpPr>
            <p:cNvPr id="19" name="Espaço Reservado para Conteúdo 2">
              <a:extLst>
                <a:ext uri="{FF2B5EF4-FFF2-40B4-BE49-F238E27FC236}">
                  <a16:creationId xmlns:a16="http://schemas.microsoft.com/office/drawing/2014/main" id="{6F09C6DC-76F9-4899-A79A-EA1E70353703}"/>
                </a:ext>
              </a:extLst>
            </p:cNvPr>
            <p:cNvSpPr txBox="1">
              <a:spLocks/>
            </p:cNvSpPr>
            <p:nvPr/>
          </p:nvSpPr>
          <p:spPr>
            <a:xfrm>
              <a:off x="1182076" y="2746323"/>
              <a:ext cx="3885725" cy="485760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60D0FF"/>
                </a:buClr>
              </a:pPr>
              <a:r>
                <a:rPr lang="pt-BR" b="1">
                  <a:solidFill>
                    <a:schemeClr val="bg1"/>
                  </a:solidFill>
                  <a:latin typeface="+mj-lt"/>
                </a:rPr>
                <a:t>LEI Nº 9.613, DE 3 DE MARÇO DE 1998. </a:t>
              </a:r>
              <a:endParaRPr lang="pt-BR" sz="2000" b="1" spc="3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Espaço Reservado para Conteúdo 2">
              <a:extLst>
                <a:ext uri="{FF2B5EF4-FFF2-40B4-BE49-F238E27FC236}">
                  <a16:creationId xmlns:a16="http://schemas.microsoft.com/office/drawing/2014/main" id="{EC187D15-A24A-4BDB-BCE3-9656E656B646}"/>
                </a:ext>
              </a:extLst>
            </p:cNvPr>
            <p:cNvSpPr txBox="1">
              <a:spLocks/>
            </p:cNvSpPr>
            <p:nvPr/>
          </p:nvSpPr>
          <p:spPr>
            <a:xfrm>
              <a:off x="1350528" y="3491357"/>
              <a:ext cx="7455093" cy="59164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buClr>
                  <a:srgbClr val="60D0FF"/>
                </a:buClr>
              </a:pPr>
              <a:r>
                <a:rPr lang="pt-BR" sz="3200" b="1">
                  <a:solidFill>
                    <a:srgbClr val="60D0FF"/>
                  </a:solidFill>
                </a:rPr>
                <a:t>Lei Anticorrupção</a:t>
              </a:r>
            </a:p>
          </p:txBody>
        </p:sp>
        <p:sp>
          <p:nvSpPr>
            <p:cNvPr id="23" name="Espaço Reservado para Conteúdo 2">
              <a:extLst>
                <a:ext uri="{FF2B5EF4-FFF2-40B4-BE49-F238E27FC236}">
                  <a16:creationId xmlns:a16="http://schemas.microsoft.com/office/drawing/2014/main" id="{B1649030-3F2C-4DC7-AC4C-0666501F9EF0}"/>
                </a:ext>
              </a:extLst>
            </p:cNvPr>
            <p:cNvSpPr txBox="1">
              <a:spLocks/>
            </p:cNvSpPr>
            <p:nvPr/>
          </p:nvSpPr>
          <p:spPr>
            <a:xfrm>
              <a:off x="1316311" y="4083000"/>
              <a:ext cx="3885725" cy="485760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60D0FF"/>
                </a:buClr>
              </a:pPr>
              <a:r>
                <a:rPr lang="pt-BR" b="1">
                  <a:solidFill>
                    <a:schemeClr val="bg1"/>
                  </a:solidFill>
                  <a:latin typeface="+mj-lt"/>
                </a:rPr>
                <a:t>LEI Nº 12.846, DE 1º DE AGOSTO DE 2013. </a:t>
              </a:r>
              <a:endParaRPr lang="pt-BR" sz="2000" b="1" spc="3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Espaço Reservado para Conteúdo 2">
              <a:extLst>
                <a:ext uri="{FF2B5EF4-FFF2-40B4-BE49-F238E27FC236}">
                  <a16:creationId xmlns:a16="http://schemas.microsoft.com/office/drawing/2014/main" id="{FE3A8696-C0DD-4047-B469-E78F08221B19}"/>
                </a:ext>
              </a:extLst>
            </p:cNvPr>
            <p:cNvSpPr txBox="1">
              <a:spLocks/>
            </p:cNvSpPr>
            <p:nvPr/>
          </p:nvSpPr>
          <p:spPr>
            <a:xfrm>
              <a:off x="1350527" y="4807725"/>
              <a:ext cx="7455093" cy="59164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buClr>
                  <a:srgbClr val="60D0FF"/>
                </a:buClr>
              </a:pPr>
              <a:r>
                <a:rPr lang="pt-BR" sz="3200" b="1">
                  <a:solidFill>
                    <a:srgbClr val="60D0FF"/>
                  </a:solidFill>
                </a:rPr>
                <a:t>Lei Geral de Proteção de Dados (LGPD)</a:t>
              </a:r>
            </a:p>
          </p:txBody>
        </p:sp>
        <p:sp>
          <p:nvSpPr>
            <p:cNvPr id="27" name="Espaço Reservado para Conteúdo 2">
              <a:extLst>
                <a:ext uri="{FF2B5EF4-FFF2-40B4-BE49-F238E27FC236}">
                  <a16:creationId xmlns:a16="http://schemas.microsoft.com/office/drawing/2014/main" id="{E2841445-289E-4AAE-9669-9411BFB4F170}"/>
                </a:ext>
              </a:extLst>
            </p:cNvPr>
            <p:cNvSpPr txBox="1">
              <a:spLocks/>
            </p:cNvSpPr>
            <p:nvPr/>
          </p:nvSpPr>
          <p:spPr>
            <a:xfrm>
              <a:off x="1295762" y="5399368"/>
              <a:ext cx="3885725" cy="485760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60D0FF"/>
                </a:buClr>
              </a:pPr>
              <a:r>
                <a:rPr lang="pt-BR" b="1">
                  <a:solidFill>
                    <a:schemeClr val="bg1"/>
                  </a:solidFill>
                  <a:latin typeface="+mj-lt"/>
                </a:rPr>
                <a:t>LEI Nº 13.709, DE 14 DE AGOSTO DE 2018 </a:t>
              </a:r>
              <a:endParaRPr lang="pt-BR" sz="2000" b="1" spc="3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1" name="Imagem 30" descr="Uma imagem contendo desenho, luz&#10;&#10;Descrição gerada automaticamente">
              <a:extLst>
                <a:ext uri="{FF2B5EF4-FFF2-40B4-BE49-F238E27FC236}">
                  <a16:creationId xmlns:a16="http://schemas.microsoft.com/office/drawing/2014/main" id="{AFD06757-1115-44A1-BA4C-C6FE3E027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6" y="2312096"/>
              <a:ext cx="591644" cy="591644"/>
            </a:xfrm>
            <a:prstGeom prst="rect">
              <a:avLst/>
            </a:prstGeom>
          </p:spPr>
        </p:pic>
        <p:pic>
          <p:nvPicPr>
            <p:cNvPr id="32" name="Imagem 31" descr="Uma imagem contendo desenho, luz&#10;&#10;Descrição gerada automaticamente">
              <a:extLst>
                <a:ext uri="{FF2B5EF4-FFF2-40B4-BE49-F238E27FC236}">
                  <a16:creationId xmlns:a16="http://schemas.microsoft.com/office/drawing/2014/main" id="{4F2EB749-0292-4061-8822-365B7553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6" y="3641434"/>
              <a:ext cx="591644" cy="591644"/>
            </a:xfrm>
            <a:prstGeom prst="rect">
              <a:avLst/>
            </a:prstGeom>
          </p:spPr>
        </p:pic>
        <p:pic>
          <p:nvPicPr>
            <p:cNvPr id="33" name="Imagem 32" descr="Uma imagem contendo desenho, luz&#10;&#10;Descrição gerada automaticamente">
              <a:extLst>
                <a:ext uri="{FF2B5EF4-FFF2-40B4-BE49-F238E27FC236}">
                  <a16:creationId xmlns:a16="http://schemas.microsoft.com/office/drawing/2014/main" id="{20E202FD-1397-409F-B8C4-FA230B42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6" y="4963107"/>
              <a:ext cx="591644" cy="591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041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1BBD18C-2D11-451B-8135-076C32DD9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5455217"/>
            <a:ext cx="3620668" cy="1490905"/>
          </a:xfrm>
          <a:prstGeom prst="rect">
            <a:avLst/>
          </a:prstGeom>
        </p:spPr>
      </p:pic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06E5FBB-F099-41A2-9E01-97B07DD3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 rot="16200000">
            <a:off x="9636214" y="1064882"/>
            <a:ext cx="3620668" cy="149090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CB0F8D0-FC36-488D-AF2F-167B0DB38328}"/>
              </a:ext>
            </a:extLst>
          </p:cNvPr>
          <p:cNvSpPr txBox="1">
            <a:spLocks/>
          </p:cNvSpPr>
          <p:nvPr/>
        </p:nvSpPr>
        <p:spPr>
          <a:xfrm>
            <a:off x="640943" y="0"/>
            <a:ext cx="1066773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 err="1">
                <a:solidFill>
                  <a:srgbClr val="60D0FF"/>
                </a:solidFill>
              </a:rPr>
              <a:t>Due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b="1" spc="300" err="1">
                <a:solidFill>
                  <a:srgbClr val="60D0FF"/>
                </a:solidFill>
              </a:rPr>
              <a:t>Diligence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spc="300">
                <a:solidFill>
                  <a:schemeClr val="bg1"/>
                </a:solidFill>
              </a:rPr>
              <a:t>| </a:t>
            </a:r>
            <a:r>
              <a:rPr lang="pt-BR" spc="300">
                <a:solidFill>
                  <a:srgbClr val="C4F3FF"/>
                </a:solidFill>
              </a:rPr>
              <a:t>Escândalos</a:t>
            </a:r>
            <a:endParaRPr lang="pt-BR" b="1" spc="300">
              <a:solidFill>
                <a:srgbClr val="60D0FF"/>
              </a:solidFill>
            </a:endParaRPr>
          </a:p>
        </p:txBody>
      </p:sp>
      <p:pic>
        <p:nvPicPr>
          <p:cNvPr id="4" name="Imagem 3" descr="Uma imagem contendo no interior, homem, jovem, jogando&#10;&#10;Descrição gerada automaticamente">
            <a:extLst>
              <a:ext uri="{FF2B5EF4-FFF2-40B4-BE49-F238E27FC236}">
                <a16:creationId xmlns:a16="http://schemas.microsoft.com/office/drawing/2014/main" id="{BAA026D2-CD1D-4F9A-94B2-F6573C25C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9"/>
          <a:stretch/>
        </p:blipFill>
        <p:spPr>
          <a:xfrm>
            <a:off x="808754" y="2246635"/>
            <a:ext cx="4784520" cy="3426919"/>
          </a:xfrm>
          <a:prstGeom prst="rect">
            <a:avLst/>
          </a:prstGeom>
          <a:ln w="38100">
            <a:solidFill>
              <a:srgbClr val="60D0FF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EC152D6-56E4-4536-8956-20621103B96E}"/>
              </a:ext>
            </a:extLst>
          </p:cNvPr>
          <p:cNvSpPr txBox="1"/>
          <p:nvPr/>
        </p:nvSpPr>
        <p:spPr>
          <a:xfrm>
            <a:off x="6105144" y="3086620"/>
            <a:ext cx="437388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pt-BR" i="0">
                <a:solidFill>
                  <a:schemeClr val="bg1"/>
                </a:solidFill>
                <a:effectLst/>
              </a:rPr>
              <a:t>Empresa que faz segurança de mercado Carrefour, em Porto Alegre, onde João Alberto foi espancado e morto, é suspeita de </a:t>
            </a:r>
            <a:r>
              <a:rPr lang="pt-BR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60D0FF"/>
                </a:highlight>
              </a:rPr>
              <a:t>infringir regulamento que proíbe policiais na ativa de atuarem como seguranças.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69D2D8-213E-436B-A344-00FCD3DF3D72}"/>
              </a:ext>
            </a:extLst>
          </p:cNvPr>
          <p:cNvSpPr txBox="1"/>
          <p:nvPr/>
        </p:nvSpPr>
        <p:spPr>
          <a:xfrm>
            <a:off x="6105144" y="2533164"/>
            <a:ext cx="455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0" spc="300">
                <a:solidFill>
                  <a:srgbClr val="60D0FF"/>
                </a:solidFill>
                <a:effectLst/>
              </a:rPr>
              <a:t>Caso Carrefour</a:t>
            </a:r>
            <a:endParaRPr lang="pt-BR" sz="2800" spc="300"/>
          </a:p>
        </p:txBody>
      </p:sp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7E66BEBA-AE03-428A-B290-7EEEAAB3F00F}"/>
              </a:ext>
            </a:extLst>
          </p:cNvPr>
          <p:cNvSpPr txBox="1"/>
          <p:nvPr/>
        </p:nvSpPr>
        <p:spPr>
          <a:xfrm>
            <a:off x="659808" y="5773047"/>
            <a:ext cx="499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>
                <a:solidFill>
                  <a:schemeClr val="bg2">
                    <a:lumMod val="75000"/>
                  </a:schemeClr>
                </a:solidFill>
              </a:rPr>
              <a:t>Fonte: G1 - Corregedoria investiga três cabos da PM de SP sócios de empresa de segurança envolvida em morte no Carrefour </a:t>
            </a:r>
          </a:p>
        </p:txBody>
      </p:sp>
    </p:spTree>
    <p:extLst>
      <p:ext uri="{BB962C8B-B14F-4D97-AF65-F5344CB8AC3E}">
        <p14:creationId xmlns:p14="http://schemas.microsoft.com/office/powerpoint/2010/main" val="27074352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1BBD18C-2D11-451B-8135-076C32DD9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8571332" y="5463663"/>
            <a:ext cx="3620668" cy="149090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AB071D-2A7E-4003-BBE4-3BED9A0A8FAA}"/>
              </a:ext>
            </a:extLst>
          </p:cNvPr>
          <p:cNvSpPr txBox="1">
            <a:spLocks/>
          </p:cNvSpPr>
          <p:nvPr/>
        </p:nvSpPr>
        <p:spPr>
          <a:xfrm>
            <a:off x="640943" y="60006"/>
            <a:ext cx="10667739" cy="213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pc="300" err="1">
                <a:solidFill>
                  <a:srgbClr val="60D0FF"/>
                </a:solidFill>
              </a:rPr>
              <a:t>Due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b="1" spc="300" err="1">
                <a:solidFill>
                  <a:srgbClr val="60D0FF"/>
                </a:solidFill>
              </a:rPr>
              <a:t>Diligence</a:t>
            </a:r>
            <a:r>
              <a:rPr lang="pt-BR" b="1" spc="300">
                <a:solidFill>
                  <a:srgbClr val="60D0FF"/>
                </a:solidFill>
              </a:rPr>
              <a:t> </a:t>
            </a:r>
            <a:r>
              <a:rPr lang="pt-BR" spc="300">
                <a:solidFill>
                  <a:schemeClr val="bg1"/>
                </a:solidFill>
              </a:rPr>
              <a:t>| </a:t>
            </a:r>
            <a:r>
              <a:rPr lang="pt-BR" spc="300">
                <a:solidFill>
                  <a:srgbClr val="C4F3FF"/>
                </a:solidFill>
              </a:rPr>
              <a:t>Macro Processo</a:t>
            </a:r>
            <a:endParaRPr lang="pt-BR" b="1" spc="300">
              <a:solidFill>
                <a:srgbClr val="60D0FF"/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060358F-8D7B-489D-8B24-333D230B8F73}"/>
              </a:ext>
            </a:extLst>
          </p:cNvPr>
          <p:cNvGrpSpPr/>
          <p:nvPr/>
        </p:nvGrpSpPr>
        <p:grpSpPr>
          <a:xfrm>
            <a:off x="876119" y="2216229"/>
            <a:ext cx="10201784" cy="3432665"/>
            <a:chOff x="876119" y="2303778"/>
            <a:chExt cx="10201784" cy="3432665"/>
          </a:xfrm>
        </p:grpSpPr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571BE7BD-7545-4384-A6F9-4DEE9D677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119" y="2734481"/>
              <a:ext cx="10201784" cy="2356552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126CE6A-11F3-42A0-ACC7-C17DA9F52FB2}"/>
                </a:ext>
              </a:extLst>
            </p:cNvPr>
            <p:cNvSpPr/>
            <p:nvPr/>
          </p:nvSpPr>
          <p:spPr>
            <a:xfrm>
              <a:off x="1329426" y="3177750"/>
              <a:ext cx="1318438" cy="131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9D43FAA9-1A01-425A-9478-A0042ECA01E0}"/>
                </a:ext>
              </a:extLst>
            </p:cNvPr>
            <p:cNvSpPr/>
            <p:nvPr/>
          </p:nvSpPr>
          <p:spPr>
            <a:xfrm>
              <a:off x="3351723" y="2924437"/>
              <a:ext cx="1318438" cy="131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A3666AC-08CE-486D-9E1B-63F6535DCDDE}"/>
                </a:ext>
              </a:extLst>
            </p:cNvPr>
            <p:cNvSpPr/>
            <p:nvPr/>
          </p:nvSpPr>
          <p:spPr>
            <a:xfrm>
              <a:off x="5340513" y="3175183"/>
              <a:ext cx="1318438" cy="131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395DD571-634E-41B5-9BAC-BD207DC602EE}"/>
                </a:ext>
              </a:extLst>
            </p:cNvPr>
            <p:cNvSpPr/>
            <p:nvPr/>
          </p:nvSpPr>
          <p:spPr>
            <a:xfrm>
              <a:off x="7356557" y="2955259"/>
              <a:ext cx="1318438" cy="131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39447BD-289C-439B-BB02-B7AB52E2FA84}"/>
                </a:ext>
              </a:extLst>
            </p:cNvPr>
            <p:cNvSpPr/>
            <p:nvPr/>
          </p:nvSpPr>
          <p:spPr>
            <a:xfrm>
              <a:off x="9304251" y="3175183"/>
              <a:ext cx="1318438" cy="1318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spaço Reservado para Conteúdo 2">
              <a:extLst>
                <a:ext uri="{FF2B5EF4-FFF2-40B4-BE49-F238E27FC236}">
                  <a16:creationId xmlns:a16="http://schemas.microsoft.com/office/drawing/2014/main" id="{9D20B771-E72D-4E83-8B8E-B28AE17D17D5}"/>
                </a:ext>
              </a:extLst>
            </p:cNvPr>
            <p:cNvSpPr txBox="1">
              <a:spLocks/>
            </p:cNvSpPr>
            <p:nvPr/>
          </p:nvSpPr>
          <p:spPr>
            <a:xfrm>
              <a:off x="958122" y="4687517"/>
              <a:ext cx="2163786" cy="10364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Necessidade</a:t>
              </a:r>
            </a:p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Do Negócio</a:t>
              </a:r>
            </a:p>
          </p:txBody>
        </p:sp>
        <p:sp>
          <p:nvSpPr>
            <p:cNvPr id="29" name="Espaço Reservado para Conteúdo 2">
              <a:extLst>
                <a:ext uri="{FF2B5EF4-FFF2-40B4-BE49-F238E27FC236}">
                  <a16:creationId xmlns:a16="http://schemas.microsoft.com/office/drawing/2014/main" id="{B17E3EED-8C33-4D0A-A321-107F23381212}"/>
                </a:ext>
              </a:extLst>
            </p:cNvPr>
            <p:cNvSpPr txBox="1">
              <a:spLocks/>
            </p:cNvSpPr>
            <p:nvPr/>
          </p:nvSpPr>
          <p:spPr>
            <a:xfrm>
              <a:off x="2965614" y="2437340"/>
              <a:ext cx="2163786" cy="10364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 err="1">
                  <a:solidFill>
                    <a:srgbClr val="60D0FF"/>
                  </a:solidFill>
                  <a:latin typeface="+mj-lt"/>
                </a:rPr>
                <a:t>Due</a:t>
              </a: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 </a:t>
              </a:r>
              <a:r>
                <a:rPr lang="pt-BR" sz="1800" b="1" spc="300" err="1">
                  <a:solidFill>
                    <a:srgbClr val="60D0FF"/>
                  </a:solidFill>
                  <a:latin typeface="+mj-lt"/>
                </a:rPr>
                <a:t>Diligence</a:t>
              </a:r>
              <a:endParaRPr lang="pt-BR" sz="1800" b="1" spc="300">
                <a:solidFill>
                  <a:srgbClr val="60D0FF"/>
                </a:solidFill>
                <a:latin typeface="+mj-lt"/>
              </a:endParaRPr>
            </a:p>
          </p:txBody>
        </p:sp>
        <p:sp>
          <p:nvSpPr>
            <p:cNvPr id="30" name="Espaço Reservado para Conteúdo 2">
              <a:extLst>
                <a:ext uri="{FF2B5EF4-FFF2-40B4-BE49-F238E27FC236}">
                  <a16:creationId xmlns:a16="http://schemas.microsoft.com/office/drawing/2014/main" id="{9B176E5B-05FC-4B24-97E2-CDE8D8BE476B}"/>
                </a:ext>
              </a:extLst>
            </p:cNvPr>
            <p:cNvSpPr txBox="1">
              <a:spLocks/>
            </p:cNvSpPr>
            <p:nvPr/>
          </p:nvSpPr>
          <p:spPr>
            <a:xfrm>
              <a:off x="4934015" y="4699988"/>
              <a:ext cx="2163786" cy="10364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Contratação</a:t>
              </a:r>
            </a:p>
          </p:txBody>
        </p:sp>
        <p:sp>
          <p:nvSpPr>
            <p:cNvPr id="34" name="Espaço Reservado para Conteúdo 2">
              <a:extLst>
                <a:ext uri="{FF2B5EF4-FFF2-40B4-BE49-F238E27FC236}">
                  <a16:creationId xmlns:a16="http://schemas.microsoft.com/office/drawing/2014/main" id="{DBC84B5A-8AB8-4485-A0A1-C614B95EA991}"/>
                </a:ext>
              </a:extLst>
            </p:cNvPr>
            <p:cNvSpPr txBox="1">
              <a:spLocks/>
            </p:cNvSpPr>
            <p:nvPr/>
          </p:nvSpPr>
          <p:spPr>
            <a:xfrm>
              <a:off x="6909982" y="2303778"/>
              <a:ext cx="2163786" cy="10364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Gestão </a:t>
              </a:r>
            </a:p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Do Contrato</a:t>
              </a:r>
            </a:p>
          </p:txBody>
        </p:sp>
        <p:sp>
          <p:nvSpPr>
            <p:cNvPr id="35" name="Espaço Reservado para Conteúdo 2">
              <a:extLst>
                <a:ext uri="{FF2B5EF4-FFF2-40B4-BE49-F238E27FC236}">
                  <a16:creationId xmlns:a16="http://schemas.microsoft.com/office/drawing/2014/main" id="{5132C4D3-F722-47D5-93A3-5923D7F8A1CC}"/>
                </a:ext>
              </a:extLst>
            </p:cNvPr>
            <p:cNvSpPr txBox="1">
              <a:spLocks/>
            </p:cNvSpPr>
            <p:nvPr/>
          </p:nvSpPr>
          <p:spPr>
            <a:xfrm>
              <a:off x="8903843" y="4672428"/>
              <a:ext cx="2163786" cy="10364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Conclusão </a:t>
              </a:r>
            </a:p>
            <a:p>
              <a:pPr>
                <a:lnSpc>
                  <a:spcPct val="60000"/>
                </a:lnSpc>
                <a:buClr>
                  <a:srgbClr val="60D0FF"/>
                </a:buClr>
              </a:pPr>
              <a:r>
                <a:rPr lang="pt-BR" sz="1800" b="1" spc="300">
                  <a:solidFill>
                    <a:srgbClr val="60D0FF"/>
                  </a:solidFill>
                  <a:latin typeface="+mj-lt"/>
                </a:rPr>
                <a:t>Do Contrato</a:t>
              </a:r>
            </a:p>
          </p:txBody>
        </p:sp>
        <p:pic>
          <p:nvPicPr>
            <p:cNvPr id="37" name="Imagem 36" descr="Uma imagem contendo pássaro&#10;&#10;Descrição gerada automaticamente">
              <a:extLst>
                <a:ext uri="{FF2B5EF4-FFF2-40B4-BE49-F238E27FC236}">
                  <a16:creationId xmlns:a16="http://schemas.microsoft.com/office/drawing/2014/main" id="{C44A5311-A29E-46DF-95B3-9B962D447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285" y="3184599"/>
              <a:ext cx="765161" cy="765161"/>
            </a:xfrm>
            <a:prstGeom prst="rect">
              <a:avLst/>
            </a:prstGeom>
          </p:spPr>
        </p:pic>
        <p:pic>
          <p:nvPicPr>
            <p:cNvPr id="38" name="Imagem 37" descr="Tela de computador com texto preto sobre fundo branco&#10;&#10;Descrição gerada automaticamente">
              <a:extLst>
                <a:ext uri="{FF2B5EF4-FFF2-40B4-BE49-F238E27FC236}">
                  <a16:creationId xmlns:a16="http://schemas.microsoft.com/office/drawing/2014/main" id="{D85911B0-9617-4E34-989D-DE7470A3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709" y="3097898"/>
              <a:ext cx="995760" cy="995760"/>
            </a:xfrm>
            <a:prstGeom prst="rect">
              <a:avLst/>
            </a:prstGeom>
          </p:spPr>
        </p:pic>
        <p:pic>
          <p:nvPicPr>
            <p:cNvPr id="39" name="Imagem 38" descr="Uma imagem contendo desenho, flor, comida&#10;&#10;Descrição gerada automaticamente">
              <a:extLst>
                <a:ext uri="{FF2B5EF4-FFF2-40B4-BE49-F238E27FC236}">
                  <a16:creationId xmlns:a16="http://schemas.microsoft.com/office/drawing/2014/main" id="{4D55762B-FA9F-4CC4-A28B-A2ABE342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036" y="3445181"/>
              <a:ext cx="792928" cy="792928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F1F8E733-ADEE-4DB5-A41E-3EBB7326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524" y="3385642"/>
              <a:ext cx="776734" cy="776734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7A65F4F3-3984-4010-B015-A483BC2D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alphaModFix/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83" y="3473795"/>
              <a:ext cx="797374" cy="797374"/>
            </a:xfrm>
            <a:prstGeom prst="rect">
              <a:avLst/>
            </a:prstGeom>
          </p:spPr>
        </p:pic>
      </p:grpSp>
      <p:pic>
        <p:nvPicPr>
          <p:cNvPr id="45" name="Imagem 4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534C3A3-F685-4303-BF04-BBD04CDB5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5025143" y="5462003"/>
            <a:ext cx="3620668" cy="1490905"/>
          </a:xfrm>
          <a:prstGeom prst="rect">
            <a:avLst/>
          </a:prstGeom>
        </p:spPr>
      </p:pic>
      <p:pic>
        <p:nvPicPr>
          <p:cNvPr id="46" name="Imagem 4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F160FB-1ABF-4BDA-98C3-3ECEAEC96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1499004" y="5463663"/>
            <a:ext cx="3620668" cy="1490905"/>
          </a:xfrm>
          <a:prstGeom prst="rect">
            <a:avLst/>
          </a:prstGeom>
        </p:spPr>
      </p:pic>
      <p:pic>
        <p:nvPicPr>
          <p:cNvPr id="47" name="Imagem 4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974FFE6-519E-46EF-ACD7-5A8E2E4FC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490"/>
          <a:stretch/>
        </p:blipFill>
        <p:spPr>
          <a:xfrm>
            <a:off x="-2037457" y="5471516"/>
            <a:ext cx="3620668" cy="1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663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A39F2FC5-CC69-4087-B489-5E9BBB1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09" y="2766218"/>
            <a:ext cx="9658693" cy="132556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t-BR" sz="3200" spc="600">
                <a:solidFill>
                  <a:schemeClr val="bg1"/>
                </a:solidFill>
                <a:latin typeface="+mn-lt"/>
              </a:rPr>
              <a:t>Framework</a:t>
            </a:r>
            <a:br>
              <a:rPr lang="pt-BR" sz="5400" b="1" spc="600">
                <a:solidFill>
                  <a:srgbClr val="60D0FF"/>
                </a:solidFill>
                <a:latin typeface="+mn-lt"/>
              </a:rPr>
            </a:b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Due</a:t>
            </a:r>
            <a:r>
              <a:rPr lang="pt-BR" sz="5400" b="1" spc="600">
                <a:solidFill>
                  <a:srgbClr val="60D0FF"/>
                </a:solidFill>
                <a:latin typeface="+mn-lt"/>
              </a:rPr>
              <a:t> </a:t>
            </a:r>
            <a:r>
              <a:rPr lang="pt-BR" sz="5400" b="1" spc="600" err="1">
                <a:solidFill>
                  <a:srgbClr val="60D0FF"/>
                </a:solidFill>
                <a:latin typeface="+mn-lt"/>
              </a:rPr>
              <a:t>Diligence</a:t>
            </a:r>
            <a:endParaRPr lang="pt-BR" sz="5400" b="1" spc="600">
              <a:solidFill>
                <a:srgbClr val="60D0FF"/>
              </a:solidFill>
              <a:latin typeface="+mn-lt"/>
              <a:cs typeface="Calibri"/>
            </a:endParaRPr>
          </a:p>
        </p:txBody>
      </p:sp>
      <p:pic>
        <p:nvPicPr>
          <p:cNvPr id="26" name="Imagem 2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54B28B-8424-465A-9E2B-AC8643A3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28"/>
            <a:ext cx="3492465" cy="132556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40C22BC-6359-4EA2-A1B1-AAA9CF24B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2389" y="-447953"/>
            <a:ext cx="7619065" cy="73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87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4967B36F23904387FE8882DDE964B5" ma:contentTypeVersion="11" ma:contentTypeDescription="Crie um novo documento." ma:contentTypeScope="" ma:versionID="026d632a14ed842533dd81404807c191">
  <xsd:schema xmlns:xsd="http://www.w3.org/2001/XMLSchema" xmlns:xs="http://www.w3.org/2001/XMLSchema" xmlns:p="http://schemas.microsoft.com/office/2006/metadata/properties" xmlns:ns2="b281f1cb-14c2-4cc4-83ff-e40978974d5d" xmlns:ns3="f40620f6-6cfe-41d8-b903-835e00a024f0" targetNamespace="http://schemas.microsoft.com/office/2006/metadata/properties" ma:root="true" ma:fieldsID="1accda96d6d0d80560d17f7245d6382a" ns2:_="" ns3:_="">
    <xsd:import namespace="b281f1cb-14c2-4cc4-83ff-e40978974d5d"/>
    <xsd:import namespace="f40620f6-6cfe-41d8-b903-835e00a024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f1cb-14c2-4cc4-83ff-e40978974d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620f6-6cfe-41d8-b903-835e00a02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A3BB1A-0270-4DAE-AE5F-1D6342E4BD8A}">
  <ds:schemaRefs>
    <ds:schemaRef ds:uri="b281f1cb-14c2-4cc4-83ff-e40978974d5d"/>
    <ds:schemaRef ds:uri="f40620f6-6cfe-41d8-b903-835e00a024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F9225C-D1C1-4D2D-895E-33325D46A2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70890E-C703-4C6E-8925-BEEFC4AF78D7}">
  <ds:schemaRefs>
    <ds:schemaRef ds:uri="b281f1cb-14c2-4cc4-83ff-e40978974d5d"/>
    <ds:schemaRef ds:uri="f40620f6-6cfe-41d8-b903-835e00a024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30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O que é  Due diligence?</vt:lpstr>
      <vt:lpstr>Por que fazer Due diligence?</vt:lpstr>
      <vt:lpstr>PowerPoint Presentation</vt:lpstr>
      <vt:lpstr>PowerPoint Presentation</vt:lpstr>
      <vt:lpstr>PowerPoint Presentation</vt:lpstr>
      <vt:lpstr>Framework Due Diligence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Processos  &amp;Tecnologias</vt:lpstr>
      <vt:lpstr>Ciclo de vida da Contratação</vt:lpstr>
      <vt:lpstr>Qualificação</vt:lpstr>
      <vt:lpstr>Qualificação</vt:lpstr>
      <vt:lpstr>PowerPoint Presentation</vt:lpstr>
      <vt:lpstr>On boarding</vt:lpstr>
      <vt:lpstr>PowerPoint Presentation</vt:lpstr>
      <vt:lpstr>PowerPoint Presentation</vt:lpstr>
      <vt:lpstr>Demonstração Planilha de Due Dilligence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2020-11-18T18:09:20Z</dcterms:created>
  <dcterms:modified xsi:type="dcterms:W3CDTF">2020-12-03T21:34:16Z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0x010100D14967B36F23904387FE8882DDE964B5</vt:lpwstr>
  </property>
</Properties>
</file>