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4"/>
  </p:sldMasterIdLst>
  <p:sldIdLst>
    <p:sldId id="256" r:id="rId5"/>
    <p:sldId id="257" r:id="rId6"/>
    <p:sldId id="276" r:id="rId7"/>
    <p:sldId id="277" r:id="rId8"/>
    <p:sldId id="278" r:id="rId9"/>
    <p:sldId id="279" r:id="rId10"/>
    <p:sldId id="280" r:id="rId11"/>
    <p:sldId id="281" r:id="rId12"/>
    <p:sldId id="282" r:id="rId13"/>
    <p:sldId id="283" r:id="rId14"/>
    <p:sldId id="284" r:id="rId15"/>
    <p:sldId id="285" r:id="rId16"/>
    <p:sldId id="286" r:id="rId17"/>
    <p:sldId id="287" r:id="rId18"/>
    <p:sldId id="288" r:id="rId19"/>
    <p:sldId id="289" r:id="rId20"/>
    <p:sldId id="290" r:id="rId21"/>
    <p:sldId id="291" r:id="rId22"/>
    <p:sldId id="292" r:id="rId23"/>
    <p:sldId id="293" r:id="rId24"/>
    <p:sldId id="296" r:id="rId25"/>
    <p:sldId id="295" r:id="rId26"/>
    <p:sldId id="294" r:id="rId27"/>
    <p:sldId id="297" r:id="rId28"/>
    <p:sldId id="298" r:id="rId29"/>
    <p:sldId id="299" r:id="rId30"/>
    <p:sldId id="300" r:id="rId31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3A4B"/>
    <a:srgbClr val="00E397"/>
    <a:srgbClr val="30E280"/>
    <a:srgbClr val="CC0066"/>
    <a:srgbClr val="1B1F27"/>
    <a:srgbClr val="222732"/>
    <a:srgbClr val="292F3B"/>
    <a:srgbClr val="E6E6E6"/>
    <a:srgbClr val="242934"/>
    <a:srgbClr val="1D1D1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B558743-89EA-CA7B-FE6F-576301C2FC01}" v="137" dt="2019-09-23T17:07:10.329"/>
    <p1510:client id="{21C25658-A25F-43B1-BE8F-607E016C6221}" v="688" dt="2019-09-20T18:01:56.590"/>
    <p1510:client id="{77304456-3729-0255-A006-FD264F78C3D2}" v="8" dt="2019-09-23T17:35:13.439"/>
    <p1510:client id="{84F512EE-FBAA-4EC5-BEE8-BAF280745CFA}" v="1357" dt="2019-09-23T17:51:48.19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6D9F66E-5EB9-4882-86FB-DCBF35E3C3E4}" styleName="Estilo Médio 4 - Ênfase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80" d="100"/>
          <a:sy n="80" d="100"/>
        </p:scale>
        <p:origin x="948" y="28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microsoft.com/office/2015/10/relationships/revisionInfo" Target="revisionInfo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tableStyles" Target="tableStyles.xml"/><Relationship Id="rId8" Type="http://schemas.openxmlformats.org/officeDocument/2006/relationships/slide" Target="slides/slide4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m 9" descr="Uma imagem contendo interior, laptop, computador, mesa&#10;&#10;Descrição gerada automaticamente">
            <a:extLst>
              <a:ext uri="{FF2B5EF4-FFF2-40B4-BE49-F238E27FC236}">
                <a16:creationId xmlns:a16="http://schemas.microsoft.com/office/drawing/2014/main" id="{81705E54-10E5-4B2A-B476-8D6567F7FD5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9" y="-11289"/>
            <a:ext cx="12192000" cy="6869289"/>
          </a:xfrm>
          <a:prstGeom prst="rect">
            <a:avLst/>
          </a:prstGeom>
        </p:spPr>
      </p:pic>
      <p:sp>
        <p:nvSpPr>
          <p:cNvPr id="16" name="Espaço Reservado para Imagem 15">
            <a:extLst>
              <a:ext uri="{FF2B5EF4-FFF2-40B4-BE49-F238E27FC236}">
                <a16:creationId xmlns:a16="http://schemas.microsoft.com/office/drawing/2014/main" id="{DE59F176-A942-40C9-A1F6-5C49524573E7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4343846" y="503520"/>
            <a:ext cx="3311513" cy="92333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600">
                <a:solidFill>
                  <a:schemeClr val="bg2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r>
              <a:rPr lang="pt-BR"/>
              <a:t>INSIRA AQUI O LOGO DA SUA EMPRESA</a:t>
            </a:r>
          </a:p>
        </p:txBody>
      </p:sp>
      <p:pic>
        <p:nvPicPr>
          <p:cNvPr id="23" name="Imagem 22">
            <a:extLst>
              <a:ext uri="{FF2B5EF4-FFF2-40B4-BE49-F238E27FC236}">
                <a16:creationId xmlns:a16="http://schemas.microsoft.com/office/drawing/2014/main" id="{06670C98-C0E6-4716-8F49-E943FABBB2F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2744" b="8072"/>
          <a:stretch/>
        </p:blipFill>
        <p:spPr>
          <a:xfrm>
            <a:off x="-323403" y="5220069"/>
            <a:ext cx="12627407" cy="1712625"/>
          </a:xfrm>
          <a:prstGeom prst="rect">
            <a:avLst/>
          </a:prstGeom>
        </p:spPr>
      </p:pic>
      <p:sp>
        <p:nvSpPr>
          <p:cNvPr id="17" name="CaixaDeTexto 16">
            <a:extLst>
              <a:ext uri="{FF2B5EF4-FFF2-40B4-BE49-F238E27FC236}">
                <a16:creationId xmlns:a16="http://schemas.microsoft.com/office/drawing/2014/main" id="{AAC4F83F-DC15-4FE0-B02E-8CB50C5239DD}"/>
              </a:ext>
            </a:extLst>
          </p:cNvPr>
          <p:cNvSpPr txBox="1"/>
          <p:nvPr userDrawn="1"/>
        </p:nvSpPr>
        <p:spPr>
          <a:xfrm>
            <a:off x="8759972" y="6121218"/>
            <a:ext cx="143062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000" b="0" spc="300">
                <a:solidFill>
                  <a:schemeClr val="bg1">
                    <a:lumMod val="6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POWERED BY</a:t>
            </a:r>
          </a:p>
        </p:txBody>
      </p:sp>
      <p:pic>
        <p:nvPicPr>
          <p:cNvPr id="20" name="Imagem 19">
            <a:extLst>
              <a:ext uri="{FF2B5EF4-FFF2-40B4-BE49-F238E27FC236}">
                <a16:creationId xmlns:a16="http://schemas.microsoft.com/office/drawing/2014/main" id="{9D168383-AD89-4BDB-81A2-5B4AC47690EE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0602" y="6082003"/>
            <a:ext cx="1423884" cy="302116"/>
          </a:xfrm>
          <a:prstGeom prst="rect">
            <a:avLst/>
          </a:prstGeom>
        </p:spPr>
      </p:pic>
      <p:sp>
        <p:nvSpPr>
          <p:cNvPr id="29" name="Espaço Reservado para Texto 28">
            <a:extLst>
              <a:ext uri="{FF2B5EF4-FFF2-40B4-BE49-F238E27FC236}">
                <a16:creationId xmlns:a16="http://schemas.microsoft.com/office/drawing/2014/main" id="{7E3EA6FB-3624-48DA-8EA6-9306960C4EF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834464" y="2540737"/>
            <a:ext cx="4230687" cy="76226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40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pPr lvl="0"/>
            <a:r>
              <a:rPr lang="pt-BR"/>
              <a:t>Treinamento de</a:t>
            </a:r>
          </a:p>
        </p:txBody>
      </p:sp>
      <p:sp>
        <p:nvSpPr>
          <p:cNvPr id="30" name="Espaço Reservado para Texto 28">
            <a:extLst>
              <a:ext uri="{FF2B5EF4-FFF2-40B4-BE49-F238E27FC236}">
                <a16:creationId xmlns:a16="http://schemas.microsoft.com/office/drawing/2014/main" id="{F8E785DC-12A3-4C7C-B2F1-12D9FF64AD7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34464" y="3343919"/>
            <a:ext cx="4230687" cy="76226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4800" b="1">
                <a:solidFill>
                  <a:srgbClr val="30E280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pPr lvl="0"/>
            <a:r>
              <a:rPr lang="pt-BR"/>
              <a:t>Compliance</a:t>
            </a:r>
          </a:p>
        </p:txBody>
      </p:sp>
    </p:spTree>
    <p:extLst>
      <p:ext uri="{BB962C8B-B14F-4D97-AF65-F5344CB8AC3E}">
        <p14:creationId xmlns:p14="http://schemas.microsoft.com/office/powerpoint/2010/main" val="7586042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5647409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61" userDrawn="1">
          <p15:clr>
            <a:srgbClr val="FBAE40"/>
          </p15:clr>
        </p15:guide>
        <p15:guide id="2" orient="horz" pos="459" userDrawn="1">
          <p15:clr>
            <a:srgbClr val="FBAE40"/>
          </p15:clr>
        </p15:guide>
        <p15:guide id="3" orient="horz" pos="3861" userDrawn="1">
          <p15:clr>
            <a:srgbClr val="FBAE40"/>
          </p15:clr>
        </p15:guide>
        <p15:guide id="4" pos="7219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436203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818399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13" Type="http://schemas.openxmlformats.org/officeDocument/2006/relationships/image" Target="../media/image23.pn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12" Type="http://schemas.openxmlformats.org/officeDocument/2006/relationships/image" Target="../media/image22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11" Type="http://schemas.openxmlformats.org/officeDocument/2006/relationships/image" Target="../media/image21.png"/><Relationship Id="rId5" Type="http://schemas.openxmlformats.org/officeDocument/2006/relationships/image" Target="../media/image15.png"/><Relationship Id="rId10" Type="http://schemas.openxmlformats.org/officeDocument/2006/relationships/image" Target="../media/image20.png"/><Relationship Id="rId4" Type="http://schemas.openxmlformats.org/officeDocument/2006/relationships/image" Target="../media/image14.png"/><Relationship Id="rId9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hyperlink" Target="https://clickcompliance.com/modulos/treinamento-de-compliance/" TargetMode="External"/><Relationship Id="rId3" Type="http://schemas.openxmlformats.org/officeDocument/2006/relationships/image" Target="../media/image44.png"/><Relationship Id="rId7" Type="http://schemas.openxmlformats.org/officeDocument/2006/relationships/image" Target="../media/image48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10" Type="http://schemas.openxmlformats.org/officeDocument/2006/relationships/image" Target="../media/image49.png"/><Relationship Id="rId4" Type="http://schemas.openxmlformats.org/officeDocument/2006/relationships/image" Target="../media/image45.png"/><Relationship Id="rId9" Type="http://schemas.openxmlformats.org/officeDocument/2006/relationships/hyperlink" Target="https://clickcompliance.com/agende-demonstracao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CaixaDeTexto 32">
            <a:extLst>
              <a:ext uri="{FF2B5EF4-FFF2-40B4-BE49-F238E27FC236}">
                <a16:creationId xmlns:a16="http://schemas.microsoft.com/office/drawing/2014/main" id="{E0A2F9F8-9516-477F-B073-4B5C598DFDCA}"/>
              </a:ext>
            </a:extLst>
          </p:cNvPr>
          <p:cNvSpPr txBox="1"/>
          <p:nvPr/>
        </p:nvSpPr>
        <p:spPr>
          <a:xfrm>
            <a:off x="3955142" y="2633787"/>
            <a:ext cx="4245429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9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Treinamento de</a:t>
            </a:r>
          </a:p>
        </p:txBody>
      </p:sp>
      <p:sp>
        <p:nvSpPr>
          <p:cNvPr id="34" name="CaixaDeTexto 33">
            <a:extLst>
              <a:ext uri="{FF2B5EF4-FFF2-40B4-BE49-F238E27FC236}">
                <a16:creationId xmlns:a16="http://schemas.microsoft.com/office/drawing/2014/main" id="{F1A658F5-3015-46A4-9591-204128ADD5DA}"/>
              </a:ext>
            </a:extLst>
          </p:cNvPr>
          <p:cNvSpPr txBox="1"/>
          <p:nvPr/>
        </p:nvSpPr>
        <p:spPr>
          <a:xfrm>
            <a:off x="3955142" y="3229060"/>
            <a:ext cx="424542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800" b="1">
                <a:solidFill>
                  <a:srgbClr val="30E28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Compliance</a:t>
            </a:r>
            <a:endParaRPr lang="pt-BR" sz="4400" b="1">
              <a:solidFill>
                <a:srgbClr val="30E28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33BC30CD-BB86-4E3D-BAC9-77FB839D277A}"/>
              </a:ext>
            </a:extLst>
          </p:cNvPr>
          <p:cNvSpPr txBox="1"/>
          <p:nvPr/>
        </p:nvSpPr>
        <p:spPr>
          <a:xfrm>
            <a:off x="4907298" y="900750"/>
            <a:ext cx="2111019" cy="307777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pt-BR" sz="1400" i="1">
                <a:solidFill>
                  <a:srgbClr val="CC0066"/>
                </a:solidFill>
                <a:latin typeface="Verdana"/>
                <a:ea typeface="Verdana"/>
                <a:cs typeface="Verdana"/>
              </a:rPr>
              <a:t>[LOGO DA EMPRESA]</a:t>
            </a:r>
            <a:endParaRPr lang="pt-BR" sz="2400" i="1">
              <a:solidFill>
                <a:srgbClr val="CC00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49482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9853547C-102B-44C9-B50C-821573BFF00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838" b="16653"/>
          <a:stretch/>
        </p:blipFill>
        <p:spPr>
          <a:xfrm>
            <a:off x="0" y="2844800"/>
            <a:ext cx="12205495" cy="4013200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 idx="4294967295"/>
          </p:nvPr>
        </p:nvSpPr>
        <p:spPr>
          <a:xfrm>
            <a:off x="3949881" y="989900"/>
            <a:ext cx="3758837" cy="1362074"/>
          </a:xfrm>
          <a:prstGeom prst="rect">
            <a:avLst/>
          </a:prstGeom>
        </p:spPr>
        <p:txBody>
          <a:bodyPr/>
          <a:lstStyle/>
          <a:p>
            <a:pPr algn="ctr">
              <a:lnSpc>
                <a:spcPct val="100000"/>
              </a:lnSpc>
            </a:pPr>
            <a:r>
              <a:rPr lang="pt-BR" sz="4000">
                <a:solidFill>
                  <a:schemeClr val="bg2">
                    <a:lumMod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O que é </a:t>
            </a:r>
            <a:r>
              <a:rPr lang="pt-BR" sz="4000" b="1">
                <a:solidFill>
                  <a:schemeClr val="bg2">
                    <a:lumMod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Compliance</a:t>
            </a:r>
            <a:r>
              <a:rPr lang="pt-BR" sz="4000">
                <a:solidFill>
                  <a:schemeClr val="bg2">
                    <a:lumMod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?</a:t>
            </a:r>
          </a:p>
        </p:txBody>
      </p:sp>
      <p:sp>
        <p:nvSpPr>
          <p:cNvPr id="6" name="Espaço Reservado para Conteúdo 2"/>
          <p:cNvSpPr txBox="1">
            <a:spLocks/>
          </p:cNvSpPr>
          <p:nvPr/>
        </p:nvSpPr>
        <p:spPr>
          <a:xfrm>
            <a:off x="1181464" y="4775697"/>
            <a:ext cx="3927566" cy="7323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pt-BR" sz="4400" b="1">
                <a:solidFill>
                  <a:srgbClr val="30E28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Compliance</a:t>
            </a:r>
          </a:p>
        </p:txBody>
      </p:sp>
      <p:sp>
        <p:nvSpPr>
          <p:cNvPr id="8" name="Espaço Reservado para Conteúdo 2"/>
          <p:cNvSpPr txBox="1">
            <a:spLocks/>
          </p:cNvSpPr>
          <p:nvPr/>
        </p:nvSpPr>
        <p:spPr>
          <a:xfrm>
            <a:off x="5379720" y="3998459"/>
            <a:ext cx="5516880" cy="471805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pt-BR">
              <a:solidFill>
                <a:schemeClr val="bg2">
                  <a:lumMod val="2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10" name="Espaço Reservado para Conteúdo 2"/>
          <p:cNvSpPr txBox="1">
            <a:spLocks/>
          </p:cNvSpPr>
          <p:nvPr/>
        </p:nvSpPr>
        <p:spPr>
          <a:xfrm>
            <a:off x="6727375" y="4841104"/>
            <a:ext cx="4283161" cy="60887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1500"/>
              </a:lnSpc>
              <a:buNone/>
            </a:pPr>
            <a:r>
              <a:rPr lang="pt-BR" sz="2000">
                <a:solidFill>
                  <a:srgbClr val="30E28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Conformidade;</a:t>
            </a:r>
          </a:p>
          <a:p>
            <a:pPr marL="0" indent="0">
              <a:lnSpc>
                <a:spcPts val="1500"/>
              </a:lnSpc>
              <a:buNone/>
            </a:pPr>
            <a:r>
              <a:rPr lang="pt-BR" sz="2000">
                <a:solidFill>
                  <a:srgbClr val="30E28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Estar de acordo com as normas</a:t>
            </a:r>
          </a:p>
        </p:txBody>
      </p:sp>
      <p:sp>
        <p:nvSpPr>
          <p:cNvPr id="9" name="Espaço Reservado para Conteúdo 2">
            <a:extLst>
              <a:ext uri="{FF2B5EF4-FFF2-40B4-BE49-F238E27FC236}">
                <a16:creationId xmlns:a16="http://schemas.microsoft.com/office/drawing/2014/main" id="{4F0921FE-280C-47CB-BB81-8B0923CDA763}"/>
              </a:ext>
            </a:extLst>
          </p:cNvPr>
          <p:cNvSpPr txBox="1">
            <a:spLocks/>
          </p:cNvSpPr>
          <p:nvPr/>
        </p:nvSpPr>
        <p:spPr>
          <a:xfrm>
            <a:off x="5512708" y="4659810"/>
            <a:ext cx="633184" cy="96411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pt-BR" sz="6000" b="1">
                <a:solidFill>
                  <a:srgbClr val="2A375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=</a:t>
            </a:r>
          </a:p>
        </p:txBody>
      </p:sp>
    </p:spTree>
    <p:extLst>
      <p:ext uri="{BB962C8B-B14F-4D97-AF65-F5344CB8AC3E}">
        <p14:creationId xmlns:p14="http://schemas.microsoft.com/office/powerpoint/2010/main" val="30143963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4293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 descr="Uma imagem contendo LEGO&#10;&#10;Descrição gerada automaticamente">
            <a:extLst>
              <a:ext uri="{FF2B5EF4-FFF2-40B4-BE49-F238E27FC236}">
                <a16:creationId xmlns:a16="http://schemas.microsoft.com/office/drawing/2014/main" id="{EBB36AE2-1890-4197-A336-55A19E8EE93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531"/>
          <a:stretch/>
        </p:blipFill>
        <p:spPr>
          <a:xfrm>
            <a:off x="4197563" y="0"/>
            <a:ext cx="7483502" cy="6545778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 idx="4294967295"/>
          </p:nvPr>
        </p:nvSpPr>
        <p:spPr>
          <a:xfrm>
            <a:off x="630240" y="593953"/>
            <a:ext cx="5792832" cy="471805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00000"/>
              </a:lnSpc>
            </a:pPr>
            <a:r>
              <a:rPr lang="pt-BR" sz="32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Por que </a:t>
            </a:r>
            <a:r>
              <a:rPr lang="pt-BR" sz="3200" b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Compliance</a:t>
            </a:r>
            <a:r>
              <a:rPr lang="pt-BR" sz="32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? </a:t>
            </a:r>
          </a:p>
        </p:txBody>
      </p:sp>
      <p:sp>
        <p:nvSpPr>
          <p:cNvPr id="8" name="Espaço Reservado para Conteúdo 2"/>
          <p:cNvSpPr txBox="1">
            <a:spLocks/>
          </p:cNvSpPr>
          <p:nvPr/>
        </p:nvSpPr>
        <p:spPr>
          <a:xfrm>
            <a:off x="5379720" y="3998459"/>
            <a:ext cx="5516880" cy="471805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pt-BR">
              <a:solidFill>
                <a:schemeClr val="bg2">
                  <a:lumMod val="2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3" name="Retângulo: Cantos Arredondados 2">
            <a:extLst>
              <a:ext uri="{FF2B5EF4-FFF2-40B4-BE49-F238E27FC236}">
                <a16:creationId xmlns:a16="http://schemas.microsoft.com/office/drawing/2014/main" id="{881168A2-D614-4224-A0AC-636BF645313F}"/>
              </a:ext>
            </a:extLst>
          </p:cNvPr>
          <p:cNvSpPr/>
          <p:nvPr/>
        </p:nvSpPr>
        <p:spPr>
          <a:xfrm>
            <a:off x="731838" y="1677035"/>
            <a:ext cx="7207476" cy="732336"/>
          </a:xfrm>
          <a:prstGeom prst="roundRect">
            <a:avLst/>
          </a:prstGeom>
          <a:solidFill>
            <a:srgbClr val="30E2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1" name="Imagem 10">
            <a:extLst>
              <a:ext uri="{FF2B5EF4-FFF2-40B4-BE49-F238E27FC236}">
                <a16:creationId xmlns:a16="http://schemas.microsoft.com/office/drawing/2014/main" id="{2198C460-8138-4873-ADB9-83F51E46F23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6300" y="1752572"/>
            <a:ext cx="790575" cy="558661"/>
          </a:xfrm>
          <a:prstGeom prst="rect">
            <a:avLst/>
          </a:prstGeom>
        </p:spPr>
      </p:pic>
      <p:sp>
        <p:nvSpPr>
          <p:cNvPr id="13" name="CaixaDeTexto 12">
            <a:extLst>
              <a:ext uri="{FF2B5EF4-FFF2-40B4-BE49-F238E27FC236}">
                <a16:creationId xmlns:a16="http://schemas.microsoft.com/office/drawing/2014/main" id="{182679A2-6C83-4DFB-9131-0E86BB60DDB3}"/>
              </a:ext>
            </a:extLst>
          </p:cNvPr>
          <p:cNvSpPr txBox="1"/>
          <p:nvPr/>
        </p:nvSpPr>
        <p:spPr>
          <a:xfrm>
            <a:off x="1776867" y="1953629"/>
            <a:ext cx="831056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baseline="30000">
                <a:latin typeface="Verdana" panose="020B0604030504040204" pitchFamily="34" charset="0"/>
                <a:ea typeface="Verdana" panose="020B0604030504040204" pitchFamily="34" charset="0"/>
              </a:rPr>
              <a:t>A empresa pode sofrer danos sérios à reputação </a:t>
            </a: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8093CA97-1EB6-4725-BFAE-2F87B278BBDF}"/>
              </a:ext>
            </a:extLst>
          </p:cNvPr>
          <p:cNvSpPr txBox="1"/>
          <p:nvPr/>
        </p:nvSpPr>
        <p:spPr>
          <a:xfrm>
            <a:off x="630240" y="3013875"/>
            <a:ext cx="83105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baseline="30000">
                <a:solidFill>
                  <a:srgbClr val="30E28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A empresa pode sofrer prejuízos </a:t>
            </a:r>
          </a:p>
          <a:p>
            <a:r>
              <a:rPr lang="pt-BR" sz="2400" b="1" baseline="30000">
                <a:solidFill>
                  <a:srgbClr val="30E28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econômicos devido a: </a:t>
            </a: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457DD373-4036-4745-A30E-CCD2E7987183}"/>
              </a:ext>
            </a:extLst>
          </p:cNvPr>
          <p:cNvSpPr txBox="1"/>
          <p:nvPr/>
        </p:nvSpPr>
        <p:spPr>
          <a:xfrm>
            <a:off x="731838" y="3790036"/>
            <a:ext cx="4647882" cy="24740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200000"/>
              </a:lnSpc>
              <a:buClr>
                <a:srgbClr val="30E280"/>
              </a:buClr>
              <a:buSzPct val="112000"/>
              <a:buFont typeface="Arial" panose="020B0604020202020204" pitchFamily="34" charset="0"/>
              <a:buChar char="•"/>
            </a:pPr>
            <a:r>
              <a:rPr lang="pt-BR" sz="2400" baseline="300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Multas </a:t>
            </a:r>
          </a:p>
          <a:p>
            <a:pPr marL="342900" indent="-342900">
              <a:lnSpc>
                <a:spcPct val="200000"/>
              </a:lnSpc>
              <a:buClr>
                <a:srgbClr val="30E280"/>
              </a:buClr>
              <a:buSzPct val="112000"/>
              <a:buFont typeface="Arial" panose="020B0604020202020204" pitchFamily="34" charset="0"/>
              <a:buChar char="•"/>
            </a:pPr>
            <a:r>
              <a:rPr lang="pt-BR" sz="2400" baseline="300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Ações judiciais </a:t>
            </a:r>
          </a:p>
          <a:p>
            <a:pPr marL="342900" indent="-342900">
              <a:lnSpc>
                <a:spcPct val="200000"/>
              </a:lnSpc>
              <a:buClr>
                <a:srgbClr val="30E280"/>
              </a:buClr>
              <a:buSzPct val="112000"/>
              <a:buFont typeface="Arial" panose="020B0604020202020204" pitchFamily="34" charset="0"/>
              <a:buChar char="•"/>
            </a:pPr>
            <a:r>
              <a:rPr lang="pt-BR" sz="2400" baseline="300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Perda de patrocínio e parceiros </a:t>
            </a:r>
          </a:p>
          <a:p>
            <a:pPr marL="342900" indent="-342900">
              <a:lnSpc>
                <a:spcPct val="200000"/>
              </a:lnSpc>
              <a:buClr>
                <a:srgbClr val="30E280"/>
              </a:buClr>
              <a:buSzPct val="112000"/>
              <a:buFont typeface="Arial" panose="020B0604020202020204" pitchFamily="34" charset="0"/>
              <a:buChar char="•"/>
            </a:pPr>
            <a:r>
              <a:rPr lang="pt-BR" sz="2400" baseline="300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Proibição de participação em licitações </a:t>
            </a:r>
          </a:p>
          <a:p>
            <a:pPr marL="342900" indent="-342900">
              <a:lnSpc>
                <a:spcPct val="200000"/>
              </a:lnSpc>
              <a:buClr>
                <a:srgbClr val="30E280"/>
              </a:buClr>
              <a:buSzPct val="112000"/>
              <a:buFont typeface="Arial" panose="020B0604020202020204" pitchFamily="34" charset="0"/>
              <a:buChar char="•"/>
            </a:pPr>
            <a:r>
              <a:rPr lang="pt-BR" sz="2400" baseline="300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Dificuldades para obter créditos</a:t>
            </a:r>
          </a:p>
        </p:txBody>
      </p:sp>
    </p:spTree>
    <p:extLst>
      <p:ext uri="{BB962C8B-B14F-4D97-AF65-F5344CB8AC3E}">
        <p14:creationId xmlns:p14="http://schemas.microsoft.com/office/powerpoint/2010/main" val="12574068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m 9">
            <a:extLst>
              <a:ext uri="{FF2B5EF4-FFF2-40B4-BE49-F238E27FC236}">
                <a16:creationId xmlns:a16="http://schemas.microsoft.com/office/drawing/2014/main" id="{8A71CF10-B474-4642-82FF-BE5EB680C2E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838" b="40770"/>
          <a:stretch/>
        </p:blipFill>
        <p:spPr>
          <a:xfrm rot="10800000">
            <a:off x="-33090" y="-1"/>
            <a:ext cx="12205495" cy="1932193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 idx="4294967295"/>
          </p:nvPr>
        </p:nvSpPr>
        <p:spPr>
          <a:xfrm>
            <a:off x="630240" y="593953"/>
            <a:ext cx="5792832" cy="471805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00000"/>
              </a:lnSpc>
            </a:pPr>
            <a:r>
              <a:rPr lang="pt-BR" sz="3200" b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Legislação</a:t>
            </a:r>
            <a:endParaRPr lang="pt-BR" sz="320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8" name="Espaço Reservado para Conteúdo 2"/>
          <p:cNvSpPr txBox="1">
            <a:spLocks/>
          </p:cNvSpPr>
          <p:nvPr/>
        </p:nvSpPr>
        <p:spPr>
          <a:xfrm>
            <a:off x="4847917" y="4285054"/>
            <a:ext cx="5516880" cy="471805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pt-BR">
              <a:solidFill>
                <a:schemeClr val="bg2">
                  <a:lumMod val="2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3" name="Retângulo: Cantos Arredondados 2">
            <a:extLst>
              <a:ext uri="{FF2B5EF4-FFF2-40B4-BE49-F238E27FC236}">
                <a16:creationId xmlns:a16="http://schemas.microsoft.com/office/drawing/2014/main" id="{881168A2-D614-4224-A0AC-636BF645313F}"/>
              </a:ext>
            </a:extLst>
          </p:cNvPr>
          <p:cNvSpPr/>
          <p:nvPr/>
        </p:nvSpPr>
        <p:spPr>
          <a:xfrm>
            <a:off x="763189" y="2431152"/>
            <a:ext cx="3509290" cy="3655228"/>
          </a:xfrm>
          <a:prstGeom prst="roundRect">
            <a:avLst>
              <a:gd name="adj" fmla="val 8850"/>
            </a:avLst>
          </a:prstGeom>
          <a:solidFill>
            <a:srgbClr val="F4F4F4"/>
          </a:solidFill>
          <a:ln>
            <a:noFill/>
          </a:ln>
          <a:effectLst>
            <a:outerShdw blurRad="152400" dist="38100" dir="2700000" algn="tl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182679A2-6C83-4DFB-9131-0E86BB60DDB3}"/>
              </a:ext>
            </a:extLst>
          </p:cNvPr>
          <p:cNvSpPr txBox="1"/>
          <p:nvPr/>
        </p:nvSpPr>
        <p:spPr>
          <a:xfrm>
            <a:off x="1084359" y="2835371"/>
            <a:ext cx="270629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baseline="30000"/>
              <a:t>Lei Nº 12.846, de 1º de agosto de 2013 </a:t>
            </a: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457DD373-4036-4745-A30E-CCD2E7987183}"/>
              </a:ext>
            </a:extLst>
          </p:cNvPr>
          <p:cNvSpPr txBox="1"/>
          <p:nvPr/>
        </p:nvSpPr>
        <p:spPr>
          <a:xfrm>
            <a:off x="5341868" y="2484059"/>
            <a:ext cx="5362909" cy="9812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ts val="2400"/>
              </a:lnSpc>
              <a:buClr>
                <a:srgbClr val="30E280"/>
              </a:buClr>
              <a:buSzPct val="112000"/>
              <a:buFont typeface="Arial" panose="020B0604020202020204" pitchFamily="34" charset="0"/>
              <a:buChar char="•"/>
            </a:pPr>
            <a:r>
              <a:rPr lang="pt-BR" sz="2400" baseline="30000">
                <a:solidFill>
                  <a:schemeClr val="tx1">
                    <a:lumMod val="95000"/>
                    <a:lumOff val="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Com a Operação Lava Jato, grandes empresas tiveram sérios problemas de reputação e financeiros, devido às sanções previstas na lei 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5D859490-F64B-496E-A652-E206A1F8BC12}"/>
              </a:ext>
            </a:extLst>
          </p:cNvPr>
          <p:cNvSpPr txBox="1"/>
          <p:nvPr/>
        </p:nvSpPr>
        <p:spPr>
          <a:xfrm>
            <a:off x="1084359" y="3114137"/>
            <a:ext cx="2706293" cy="5027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b="1" baseline="30000">
                <a:solidFill>
                  <a:srgbClr val="30E280"/>
                </a:solidFill>
              </a:rPr>
              <a:t>Lei Anticorrupção </a:t>
            </a:r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88A5F3EF-0D77-4BA0-B9A1-F22C58B5C047}"/>
              </a:ext>
            </a:extLst>
          </p:cNvPr>
          <p:cNvSpPr txBox="1"/>
          <p:nvPr/>
        </p:nvSpPr>
        <p:spPr>
          <a:xfrm>
            <a:off x="1114633" y="3743972"/>
            <a:ext cx="2860673" cy="20636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lang="pt-BR" sz="2400" b="1" baseline="30000" err="1"/>
              <a:t>Art</a:t>
            </a:r>
            <a:r>
              <a:rPr lang="pt-BR" sz="2400" b="1" baseline="30000"/>
              <a:t> 1º </a:t>
            </a:r>
            <a:r>
              <a:rPr lang="pt-BR" sz="2400" baseline="30000"/>
              <a:t>Esta Lei dispõe sobre </a:t>
            </a:r>
            <a:br>
              <a:rPr lang="pt-BR" sz="2400" baseline="30000"/>
            </a:br>
            <a:r>
              <a:rPr lang="pt-BR" sz="2400" baseline="30000"/>
              <a:t>a responsabilização objetiva administrativa e civil de pessoas jurídicas pela prática de atos contra a administração pública, nacional ou estrangeira.</a:t>
            </a:r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A2A84DF4-D11F-4BA0-B98E-F24D3FC9F278}"/>
              </a:ext>
            </a:extLst>
          </p:cNvPr>
          <p:cNvSpPr txBox="1"/>
          <p:nvPr/>
        </p:nvSpPr>
        <p:spPr>
          <a:xfrm>
            <a:off x="5341869" y="3901179"/>
            <a:ext cx="5765772" cy="6735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ts val="2400"/>
              </a:lnSpc>
              <a:buClr>
                <a:srgbClr val="30E280"/>
              </a:buClr>
              <a:buSzPct val="112000"/>
              <a:buFont typeface="Arial" panose="020B0604020202020204" pitchFamily="34" charset="0"/>
              <a:buChar char="•"/>
            </a:pPr>
            <a:r>
              <a:rPr lang="pt-BR" sz="2400" baseline="30000">
                <a:solidFill>
                  <a:schemeClr val="tx1">
                    <a:lumMod val="95000"/>
                    <a:lumOff val="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Fortaleceu a regulamentação brasileira sobre propina e corrupção </a:t>
            </a:r>
          </a:p>
        </p:txBody>
      </p: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1AD5B3BC-4CD5-4C82-B38D-B81F57123BE1}"/>
              </a:ext>
            </a:extLst>
          </p:cNvPr>
          <p:cNvSpPr txBox="1"/>
          <p:nvPr/>
        </p:nvSpPr>
        <p:spPr>
          <a:xfrm>
            <a:off x="5341869" y="4938700"/>
            <a:ext cx="5516880" cy="12890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ts val="2400"/>
              </a:lnSpc>
              <a:buClr>
                <a:srgbClr val="30E280"/>
              </a:buClr>
              <a:buSzPct val="112000"/>
              <a:buFont typeface="Arial" panose="020B0604020202020204" pitchFamily="34" charset="0"/>
              <a:buChar char="•"/>
            </a:pPr>
            <a:r>
              <a:rPr lang="pt-BR" sz="2400" baseline="30000">
                <a:solidFill>
                  <a:schemeClr val="tx1">
                    <a:lumMod val="95000"/>
                    <a:lumOff val="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Responsabilização objetiva, no âmbito civil e administrativo, de empresas que praticam atos lesivos contra a administração pública nacional ou estrangeira</a:t>
            </a:r>
          </a:p>
        </p:txBody>
      </p:sp>
    </p:spTree>
    <p:extLst>
      <p:ext uri="{BB962C8B-B14F-4D97-AF65-F5344CB8AC3E}">
        <p14:creationId xmlns:p14="http://schemas.microsoft.com/office/powerpoint/2010/main" val="39163812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4293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idx="4294967295"/>
          </p:nvPr>
        </p:nvSpPr>
        <p:spPr>
          <a:xfrm>
            <a:off x="659341" y="2154000"/>
            <a:ext cx="5792832" cy="471805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00000"/>
              </a:lnSpc>
            </a:pPr>
            <a:r>
              <a:rPr lang="pt-BR" sz="3200" b="1">
                <a:solidFill>
                  <a:srgbClr val="30E28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Ou seja... </a:t>
            </a:r>
          </a:p>
        </p:txBody>
      </p:sp>
      <p:sp>
        <p:nvSpPr>
          <p:cNvPr id="8" name="Espaço Reservado para Conteúdo 2"/>
          <p:cNvSpPr txBox="1">
            <a:spLocks/>
          </p:cNvSpPr>
          <p:nvPr/>
        </p:nvSpPr>
        <p:spPr>
          <a:xfrm>
            <a:off x="5367845" y="4289681"/>
            <a:ext cx="5516880" cy="471805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pt-BR">
              <a:solidFill>
                <a:schemeClr val="bg2">
                  <a:lumMod val="2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457DD373-4036-4745-A30E-CCD2E7987183}"/>
              </a:ext>
            </a:extLst>
          </p:cNvPr>
          <p:cNvSpPr txBox="1"/>
          <p:nvPr/>
        </p:nvSpPr>
        <p:spPr>
          <a:xfrm>
            <a:off x="664932" y="3020768"/>
            <a:ext cx="4532502" cy="2354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000"/>
              </a:lnSpc>
              <a:buClr>
                <a:srgbClr val="30E280"/>
              </a:buClr>
              <a:buSzPct val="112000"/>
            </a:pPr>
            <a:r>
              <a:rPr lang="pt-BR" sz="2800" baseline="300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A empresa pode sofrer as consequências legais e sociais de qualquer ato de corrupção em seu benefício cometido por funcionários, terceirizados, parceiros, fornecedores, patrocinados, etc.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F9CB4173-E64C-46DA-8A23-BFF7FF226C7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1951" b="5570"/>
          <a:stretch/>
        </p:blipFill>
        <p:spPr>
          <a:xfrm rot="10800000" flipH="1">
            <a:off x="0" y="-1"/>
            <a:ext cx="12192000" cy="1937453"/>
          </a:xfrm>
          <a:prstGeom prst="rect">
            <a:avLst/>
          </a:prstGeom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A8F97924-14BB-4450-ACD1-F151FF0B1E6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4580"/>
          <a:stretch/>
        </p:blipFill>
        <p:spPr>
          <a:xfrm>
            <a:off x="6994567" y="327359"/>
            <a:ext cx="5197433" cy="6084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75889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4293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 descr="Uma imagem contendo sinal, ao ar livre&#10;&#10;Descrição gerada automaticamente">
            <a:extLst>
              <a:ext uri="{FF2B5EF4-FFF2-40B4-BE49-F238E27FC236}">
                <a16:creationId xmlns:a16="http://schemas.microsoft.com/office/drawing/2014/main" id="{26D440E8-3A6A-4E4C-B35F-CF386A6D879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6660" y="155975"/>
            <a:ext cx="3788030" cy="3788030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 idx="4294967295"/>
          </p:nvPr>
        </p:nvSpPr>
        <p:spPr>
          <a:xfrm>
            <a:off x="630240" y="593953"/>
            <a:ext cx="5792832" cy="471805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00000"/>
              </a:lnSpc>
            </a:pPr>
            <a:r>
              <a:rPr lang="pt-BR" sz="3200" b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Licitações</a:t>
            </a:r>
            <a:endParaRPr lang="pt-BR" sz="320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8" name="Espaço Reservado para Conteúdo 2"/>
          <p:cNvSpPr txBox="1">
            <a:spLocks/>
          </p:cNvSpPr>
          <p:nvPr/>
        </p:nvSpPr>
        <p:spPr>
          <a:xfrm>
            <a:off x="5367845" y="4289681"/>
            <a:ext cx="5516880" cy="471805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pt-BR">
              <a:solidFill>
                <a:schemeClr val="bg2">
                  <a:lumMod val="2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5066A6AC-82DF-4B19-8003-D59829DF8F82}"/>
              </a:ext>
            </a:extLst>
          </p:cNvPr>
          <p:cNvSpPr txBox="1"/>
          <p:nvPr/>
        </p:nvSpPr>
        <p:spPr>
          <a:xfrm>
            <a:off x="630239" y="1350915"/>
            <a:ext cx="109244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baseline="30000">
                <a:solidFill>
                  <a:srgbClr val="30E28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As licitações e demais contratos administrativos são situações de alto risco. A Lei Anticorrupção define os atos lesivos contra a administração pública deste tipo como:</a:t>
            </a:r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DE4A0A72-4DA8-4E70-84DE-AD0AB86D7595}"/>
              </a:ext>
            </a:extLst>
          </p:cNvPr>
          <p:cNvSpPr txBox="1"/>
          <p:nvPr/>
        </p:nvSpPr>
        <p:spPr>
          <a:xfrm>
            <a:off x="652101" y="2134546"/>
            <a:ext cx="10511199" cy="4163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ts val="2000"/>
              </a:lnSpc>
              <a:buClr>
                <a:srgbClr val="30E280"/>
              </a:buClr>
              <a:buSzPct val="75000"/>
              <a:buFont typeface="+mj-lt"/>
              <a:buAutoNum type="alphaLcParenR"/>
            </a:pPr>
            <a:r>
              <a:rPr lang="pt-BR" baseline="300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frustrar ou fraudar, mediante ajuste, combinação ou qualquer outro expediente, o caráter competitivo de procedimento licitatório público; </a:t>
            </a:r>
          </a:p>
          <a:p>
            <a:pPr marL="457200" indent="-457200">
              <a:lnSpc>
                <a:spcPts val="2000"/>
              </a:lnSpc>
              <a:buClr>
                <a:srgbClr val="30E280"/>
              </a:buClr>
              <a:buSzPct val="75000"/>
              <a:buFont typeface="+mj-lt"/>
              <a:buAutoNum type="alphaLcParenR"/>
            </a:pPr>
            <a:endParaRPr lang="pt-BR" baseline="3000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457200" indent="-457200">
              <a:lnSpc>
                <a:spcPts val="2000"/>
              </a:lnSpc>
              <a:buClr>
                <a:srgbClr val="30E280"/>
              </a:buClr>
              <a:buSzPct val="75000"/>
              <a:buFont typeface="+mj-lt"/>
              <a:buAutoNum type="alphaLcParenR"/>
            </a:pPr>
            <a:r>
              <a:rPr lang="pt-BR" baseline="300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impedir, perturbar ou fraudar a realização de qualquer ato de procedimento licitatório público; </a:t>
            </a:r>
          </a:p>
          <a:p>
            <a:pPr marL="457200" indent="-457200">
              <a:lnSpc>
                <a:spcPts val="2000"/>
              </a:lnSpc>
              <a:buClr>
                <a:srgbClr val="30E280"/>
              </a:buClr>
              <a:buSzPct val="75000"/>
              <a:buFont typeface="+mj-lt"/>
              <a:buAutoNum type="alphaLcParenR"/>
            </a:pPr>
            <a:endParaRPr lang="pt-BR" baseline="3000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457200" indent="-457200">
              <a:lnSpc>
                <a:spcPts val="2000"/>
              </a:lnSpc>
              <a:buClr>
                <a:srgbClr val="30E280"/>
              </a:buClr>
              <a:buSzPct val="75000"/>
              <a:buFont typeface="+mj-lt"/>
              <a:buAutoNum type="alphaLcParenR"/>
            </a:pPr>
            <a:r>
              <a:rPr lang="pt-BR" baseline="300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afastar ou procurar afastar licitante, por meio de fraude ou oferecimento de vantagem de qualquer tipo; </a:t>
            </a:r>
          </a:p>
          <a:p>
            <a:pPr marL="457200" indent="-457200">
              <a:lnSpc>
                <a:spcPts val="2000"/>
              </a:lnSpc>
              <a:buClr>
                <a:srgbClr val="30E280"/>
              </a:buClr>
              <a:buSzPct val="75000"/>
              <a:buFont typeface="+mj-lt"/>
              <a:buAutoNum type="alphaLcParenR"/>
            </a:pPr>
            <a:endParaRPr lang="pt-BR" baseline="3000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457200" indent="-457200">
              <a:lnSpc>
                <a:spcPts val="2000"/>
              </a:lnSpc>
              <a:buClr>
                <a:srgbClr val="30E280"/>
              </a:buClr>
              <a:buSzPct val="75000"/>
              <a:buFont typeface="+mj-lt"/>
              <a:buAutoNum type="alphaLcParenR"/>
            </a:pPr>
            <a:r>
              <a:rPr lang="pt-BR" baseline="300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fraudar licitação pública ou contrato dela decorrente; </a:t>
            </a:r>
          </a:p>
          <a:p>
            <a:pPr marL="457200" indent="-457200">
              <a:lnSpc>
                <a:spcPts val="2000"/>
              </a:lnSpc>
              <a:buClr>
                <a:srgbClr val="30E280"/>
              </a:buClr>
              <a:buSzPct val="75000"/>
              <a:buFont typeface="+mj-lt"/>
              <a:buAutoNum type="alphaLcParenR"/>
            </a:pPr>
            <a:endParaRPr lang="pt-BR" baseline="3000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457200" indent="-457200">
              <a:lnSpc>
                <a:spcPts val="2000"/>
              </a:lnSpc>
              <a:buClr>
                <a:srgbClr val="30E280"/>
              </a:buClr>
              <a:buSzPct val="75000"/>
              <a:buFont typeface="+mj-lt"/>
              <a:buAutoNum type="alphaLcParenR"/>
            </a:pPr>
            <a:r>
              <a:rPr lang="pt-BR" baseline="300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criar, de modo fraudulento ou irregular, pessoa jurídica para participar de licitação pública ou celebrar contrato administrativo; </a:t>
            </a:r>
          </a:p>
          <a:p>
            <a:pPr marL="457200" indent="-457200">
              <a:lnSpc>
                <a:spcPts val="2000"/>
              </a:lnSpc>
              <a:buClr>
                <a:srgbClr val="30E280"/>
              </a:buClr>
              <a:buSzPct val="75000"/>
              <a:buFont typeface="+mj-lt"/>
              <a:buAutoNum type="alphaLcParenR"/>
            </a:pPr>
            <a:endParaRPr lang="pt-BR" baseline="3000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457200" indent="-457200">
              <a:lnSpc>
                <a:spcPts val="2000"/>
              </a:lnSpc>
              <a:buClr>
                <a:srgbClr val="30E280"/>
              </a:buClr>
              <a:buSzPct val="75000"/>
              <a:buFont typeface="+mj-lt"/>
              <a:buAutoNum type="alphaLcParenR"/>
            </a:pPr>
            <a:r>
              <a:rPr lang="pt-BR" baseline="300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obter vantagem ou benefício indevido, de modo fraudulento, de modificações ou prorrogações de contratos celebrados com a administração pública, sem autorização em lei, no ato convocatório da licitação pública ou nos respectivos instrumentos contratuais; ou </a:t>
            </a:r>
          </a:p>
          <a:p>
            <a:pPr marL="457200" indent="-457200">
              <a:lnSpc>
                <a:spcPts val="2000"/>
              </a:lnSpc>
              <a:buClr>
                <a:srgbClr val="30E280"/>
              </a:buClr>
              <a:buSzPct val="75000"/>
              <a:buFont typeface="+mj-lt"/>
              <a:buAutoNum type="alphaLcParenR"/>
            </a:pPr>
            <a:endParaRPr lang="pt-BR" baseline="3000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457200" indent="-457200">
              <a:lnSpc>
                <a:spcPts val="2000"/>
              </a:lnSpc>
              <a:buClr>
                <a:srgbClr val="30E280"/>
              </a:buClr>
              <a:buSzPct val="75000"/>
              <a:buFont typeface="+mj-lt"/>
              <a:buAutoNum type="alphaLcParenR"/>
            </a:pPr>
            <a:r>
              <a:rPr lang="pt-BR" baseline="300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manipular ou fraudar o equilíbrio econômico-financeiro dos contratos celebrados com a administração pública.</a:t>
            </a:r>
          </a:p>
        </p:txBody>
      </p:sp>
    </p:spTree>
    <p:extLst>
      <p:ext uri="{BB962C8B-B14F-4D97-AF65-F5344CB8AC3E}">
        <p14:creationId xmlns:p14="http://schemas.microsoft.com/office/powerpoint/2010/main" val="3313999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4293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m 18">
            <a:extLst>
              <a:ext uri="{FF2B5EF4-FFF2-40B4-BE49-F238E27FC236}">
                <a16:creationId xmlns:a16="http://schemas.microsoft.com/office/drawing/2014/main" id="{A396F4B4-6BFC-4BDA-A0B9-9A7AF1D8F6DA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1951" b="5570"/>
          <a:stretch/>
        </p:blipFill>
        <p:spPr>
          <a:xfrm rot="10800000" flipH="1" flipV="1">
            <a:off x="0" y="4940073"/>
            <a:ext cx="12192000" cy="1937453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 idx="4294967295"/>
          </p:nvPr>
        </p:nvSpPr>
        <p:spPr>
          <a:xfrm>
            <a:off x="630240" y="593953"/>
            <a:ext cx="5792832" cy="471805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00000"/>
              </a:lnSpc>
            </a:pPr>
            <a:r>
              <a:rPr lang="pt-BR" sz="3200" b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Licitações</a:t>
            </a:r>
            <a:endParaRPr lang="pt-BR" sz="320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8" name="Espaço Reservado para Conteúdo 2"/>
          <p:cNvSpPr txBox="1">
            <a:spLocks/>
          </p:cNvSpPr>
          <p:nvPr/>
        </p:nvSpPr>
        <p:spPr>
          <a:xfrm>
            <a:off x="5213470" y="4289681"/>
            <a:ext cx="5516880" cy="471805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pt-BR">
              <a:solidFill>
                <a:schemeClr val="bg2">
                  <a:lumMod val="2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3" name="Retângulo: Cantos Arredondados 2">
            <a:extLst>
              <a:ext uri="{FF2B5EF4-FFF2-40B4-BE49-F238E27FC236}">
                <a16:creationId xmlns:a16="http://schemas.microsoft.com/office/drawing/2014/main" id="{411132D1-8BCC-4989-9817-1F29E92DBA0F}"/>
              </a:ext>
            </a:extLst>
          </p:cNvPr>
          <p:cNvSpPr/>
          <p:nvPr/>
        </p:nvSpPr>
        <p:spPr>
          <a:xfrm>
            <a:off x="5427027" y="728663"/>
            <a:ext cx="5878761" cy="5400675"/>
          </a:xfrm>
          <a:prstGeom prst="roundRect">
            <a:avLst>
              <a:gd name="adj" fmla="val 5221"/>
            </a:avLst>
          </a:prstGeom>
          <a:solidFill>
            <a:srgbClr val="333A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8EF25117-A575-4D9E-BDED-97B787E33C81}"/>
              </a:ext>
            </a:extLst>
          </p:cNvPr>
          <p:cNvSpPr txBox="1"/>
          <p:nvPr/>
        </p:nvSpPr>
        <p:spPr>
          <a:xfrm>
            <a:off x="6247902" y="1144256"/>
            <a:ext cx="4772405" cy="13967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lang="pt-BR" sz="2400" baseline="30000">
                <a:solidFill>
                  <a:schemeClr val="bg1"/>
                </a:solidFill>
              </a:rPr>
              <a:t>Rotatividade de funcionários em reuniões com agentes públicos. Assim não há abertura para que o funcionário forme um relacionamento, e nem que seja o único a conduzir o acordo 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4A97E0F3-2293-48A4-8156-5105122A02C0}"/>
              </a:ext>
            </a:extLst>
          </p:cNvPr>
          <p:cNvSpPr txBox="1"/>
          <p:nvPr/>
        </p:nvSpPr>
        <p:spPr>
          <a:xfrm>
            <a:off x="6247902" y="2670982"/>
            <a:ext cx="4772405" cy="729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lang="pt-BR" sz="2400" baseline="30000">
                <a:solidFill>
                  <a:schemeClr val="bg1"/>
                </a:solidFill>
              </a:rPr>
              <a:t>Não permitir que reuniões aconteçam sem um número mínimo de funcionários da empresa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875A6532-21FB-4B88-B550-20034C2C883E}"/>
              </a:ext>
            </a:extLst>
          </p:cNvPr>
          <p:cNvSpPr txBox="1"/>
          <p:nvPr/>
        </p:nvSpPr>
        <p:spPr>
          <a:xfrm>
            <a:off x="6247902" y="3602108"/>
            <a:ext cx="4772405" cy="10633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lang="pt-BR" sz="2400" baseline="30000">
                <a:solidFill>
                  <a:schemeClr val="bg1"/>
                </a:solidFill>
              </a:rPr>
              <a:t>Contratos ou acordos de alto risco devem passar por revisões de membros de alto nível hierárquico na empresa, ou do setor de </a:t>
            </a:r>
            <a:r>
              <a:rPr lang="pt-BR" sz="2400" baseline="30000" err="1">
                <a:solidFill>
                  <a:schemeClr val="bg1"/>
                </a:solidFill>
              </a:rPr>
              <a:t>compliance</a:t>
            </a:r>
            <a:r>
              <a:rPr lang="pt-BR" sz="2400" baseline="3000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293006FC-FC4A-4B1D-8963-7CF2484D733B}"/>
              </a:ext>
            </a:extLst>
          </p:cNvPr>
          <p:cNvSpPr txBox="1"/>
          <p:nvPr/>
        </p:nvSpPr>
        <p:spPr>
          <a:xfrm>
            <a:off x="6247902" y="4883311"/>
            <a:ext cx="4772405" cy="10633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lang="pt-BR" sz="2400" baseline="30000">
                <a:solidFill>
                  <a:schemeClr val="bg1"/>
                </a:solidFill>
              </a:rPr>
              <a:t>Não permitir que um funcionário possa validar documentos que serão apresentados para a participação da empresa em licitações</a:t>
            </a:r>
          </a:p>
        </p:txBody>
      </p:sp>
      <p:sp>
        <p:nvSpPr>
          <p:cNvPr id="13" name="Título 1">
            <a:extLst>
              <a:ext uri="{FF2B5EF4-FFF2-40B4-BE49-F238E27FC236}">
                <a16:creationId xmlns:a16="http://schemas.microsoft.com/office/drawing/2014/main" id="{D65F4ADD-6ECE-4E56-8638-B8E4D93A99BA}"/>
              </a:ext>
            </a:extLst>
          </p:cNvPr>
          <p:cNvSpPr txBox="1">
            <a:spLocks/>
          </p:cNvSpPr>
          <p:nvPr/>
        </p:nvSpPr>
        <p:spPr>
          <a:xfrm>
            <a:off x="5670752" y="1018751"/>
            <a:ext cx="765682" cy="471805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pt-BR" sz="4000" b="1">
                <a:solidFill>
                  <a:srgbClr val="30E28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1</a:t>
            </a:r>
            <a:endParaRPr lang="pt-BR" sz="4000">
              <a:solidFill>
                <a:srgbClr val="30E28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15" name="Título 1">
            <a:extLst>
              <a:ext uri="{FF2B5EF4-FFF2-40B4-BE49-F238E27FC236}">
                <a16:creationId xmlns:a16="http://schemas.microsoft.com/office/drawing/2014/main" id="{5A19F825-DA11-48D1-95C2-62D4864286F8}"/>
              </a:ext>
            </a:extLst>
          </p:cNvPr>
          <p:cNvSpPr txBox="1">
            <a:spLocks/>
          </p:cNvSpPr>
          <p:nvPr/>
        </p:nvSpPr>
        <p:spPr>
          <a:xfrm>
            <a:off x="5669273" y="2574552"/>
            <a:ext cx="765682" cy="471805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pt-BR" sz="4000" b="1">
                <a:solidFill>
                  <a:srgbClr val="30E28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2</a:t>
            </a:r>
            <a:endParaRPr lang="pt-BR" sz="4000">
              <a:solidFill>
                <a:srgbClr val="30E28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17" name="Título 1">
            <a:extLst>
              <a:ext uri="{FF2B5EF4-FFF2-40B4-BE49-F238E27FC236}">
                <a16:creationId xmlns:a16="http://schemas.microsoft.com/office/drawing/2014/main" id="{43475021-52F5-40CB-B649-C652C53D15C2}"/>
              </a:ext>
            </a:extLst>
          </p:cNvPr>
          <p:cNvSpPr txBox="1">
            <a:spLocks/>
          </p:cNvSpPr>
          <p:nvPr/>
        </p:nvSpPr>
        <p:spPr>
          <a:xfrm>
            <a:off x="5669273" y="3490869"/>
            <a:ext cx="765682" cy="471805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pt-BR" sz="4000" b="1">
                <a:solidFill>
                  <a:srgbClr val="30E28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3</a:t>
            </a:r>
            <a:endParaRPr lang="pt-BR" sz="4000">
              <a:solidFill>
                <a:srgbClr val="30E28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18" name="Título 1">
            <a:extLst>
              <a:ext uri="{FF2B5EF4-FFF2-40B4-BE49-F238E27FC236}">
                <a16:creationId xmlns:a16="http://schemas.microsoft.com/office/drawing/2014/main" id="{E5DA7487-3510-4622-9A25-61A77425BFC2}"/>
              </a:ext>
            </a:extLst>
          </p:cNvPr>
          <p:cNvSpPr txBox="1">
            <a:spLocks/>
          </p:cNvSpPr>
          <p:nvPr/>
        </p:nvSpPr>
        <p:spPr>
          <a:xfrm>
            <a:off x="5669273" y="4732830"/>
            <a:ext cx="765682" cy="471805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pt-BR" sz="4000" b="1">
                <a:solidFill>
                  <a:srgbClr val="30E28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4</a:t>
            </a:r>
            <a:endParaRPr lang="pt-BR" sz="4000">
              <a:solidFill>
                <a:srgbClr val="30E28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5" name="Imagem 4" descr="Uma imagem contendo gráficos vetoriais&#10;&#10;Descrição gerada automaticamente">
            <a:extLst>
              <a:ext uri="{FF2B5EF4-FFF2-40B4-BE49-F238E27FC236}">
                <a16:creationId xmlns:a16="http://schemas.microsoft.com/office/drawing/2014/main" id="{DA9A1C16-5192-4077-A97E-1C443911BDC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4712" y="2495354"/>
            <a:ext cx="4340243" cy="4340243"/>
          </a:xfrm>
          <a:prstGeom prst="rect">
            <a:avLst/>
          </a:prstGeom>
        </p:spPr>
      </p:pic>
      <p:sp>
        <p:nvSpPr>
          <p:cNvPr id="14" name="Balão de Fala: Oval 13">
            <a:extLst>
              <a:ext uri="{FF2B5EF4-FFF2-40B4-BE49-F238E27FC236}">
                <a16:creationId xmlns:a16="http://schemas.microsoft.com/office/drawing/2014/main" id="{80130A67-8F21-4ED5-BFEA-99990169A07D}"/>
              </a:ext>
            </a:extLst>
          </p:cNvPr>
          <p:cNvSpPr/>
          <p:nvPr/>
        </p:nvSpPr>
        <p:spPr>
          <a:xfrm>
            <a:off x="919142" y="1555855"/>
            <a:ext cx="3304525" cy="961280"/>
          </a:xfrm>
          <a:prstGeom prst="wedgeEllipseCallout">
            <a:avLst>
              <a:gd name="adj1" fmla="val 53660"/>
              <a:gd name="adj2" fmla="val 43331"/>
            </a:avLst>
          </a:prstGeom>
          <a:solidFill>
            <a:srgbClr val="333A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Título 1">
            <a:extLst>
              <a:ext uri="{FF2B5EF4-FFF2-40B4-BE49-F238E27FC236}">
                <a16:creationId xmlns:a16="http://schemas.microsoft.com/office/drawing/2014/main" id="{DBEF8493-A60A-4E38-BC06-9DCD1B904975}"/>
              </a:ext>
            </a:extLst>
          </p:cNvPr>
          <p:cNvSpPr txBox="1">
            <a:spLocks/>
          </p:cNvSpPr>
          <p:nvPr/>
        </p:nvSpPr>
        <p:spPr>
          <a:xfrm>
            <a:off x="1188385" y="1747152"/>
            <a:ext cx="2754223" cy="471805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pt-BR" sz="2800" b="1">
                <a:solidFill>
                  <a:srgbClr val="30E28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O que fazer? </a:t>
            </a:r>
            <a:endParaRPr lang="pt-BR" sz="2800">
              <a:solidFill>
                <a:srgbClr val="30E28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15016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 descr="Uma imagem contendo pessoa, laptop, interior, pessoas&#10;&#10;Descrição gerada automaticamente">
            <a:extLst>
              <a:ext uri="{FF2B5EF4-FFF2-40B4-BE49-F238E27FC236}">
                <a16:creationId xmlns:a16="http://schemas.microsoft.com/office/drawing/2014/main" id="{F04FAB5A-E009-4ED6-8EFE-6DF0D5DAB99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579" b="5026"/>
          <a:stretch/>
        </p:blipFill>
        <p:spPr>
          <a:xfrm>
            <a:off x="-1" y="0"/>
            <a:ext cx="12192000" cy="6858000"/>
          </a:xfrm>
          <a:prstGeom prst="rect">
            <a:avLst/>
          </a:prstGeom>
        </p:spPr>
      </p:pic>
      <p:sp>
        <p:nvSpPr>
          <p:cNvPr id="4" name="Retângulo 3">
            <a:extLst>
              <a:ext uri="{FF2B5EF4-FFF2-40B4-BE49-F238E27FC236}">
                <a16:creationId xmlns:a16="http://schemas.microsoft.com/office/drawing/2014/main" id="{26D1414F-72E6-470D-8560-84B131A0A9F0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42934">
              <a:alpha val="8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9" name="Imagem 18">
            <a:extLst>
              <a:ext uri="{FF2B5EF4-FFF2-40B4-BE49-F238E27FC236}">
                <a16:creationId xmlns:a16="http://schemas.microsoft.com/office/drawing/2014/main" id="{A396F4B4-6BFC-4BDA-A0B9-9A7AF1D8F6D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1951" b="9345"/>
          <a:stretch/>
        </p:blipFill>
        <p:spPr>
          <a:xfrm rot="10800000" flipH="1">
            <a:off x="0" y="-1"/>
            <a:ext cx="12192000" cy="1612140"/>
          </a:xfrm>
          <a:prstGeom prst="rect">
            <a:avLst/>
          </a:prstGeom>
        </p:spPr>
      </p:pic>
      <p:sp>
        <p:nvSpPr>
          <p:cNvPr id="16" name="Título 1">
            <a:extLst>
              <a:ext uri="{FF2B5EF4-FFF2-40B4-BE49-F238E27FC236}">
                <a16:creationId xmlns:a16="http://schemas.microsoft.com/office/drawing/2014/main" id="{92BF59D5-67C5-405C-B069-46E56C2DDE06}"/>
              </a:ext>
            </a:extLst>
          </p:cNvPr>
          <p:cNvSpPr txBox="1">
            <a:spLocks/>
          </p:cNvSpPr>
          <p:nvPr/>
        </p:nvSpPr>
        <p:spPr>
          <a:xfrm>
            <a:off x="3441086" y="2925464"/>
            <a:ext cx="5309826" cy="854836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pt-BR" sz="4800" b="1">
                <a:solidFill>
                  <a:srgbClr val="30E28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Compliance na</a:t>
            </a:r>
            <a:endParaRPr lang="pt-BR" sz="4800">
              <a:solidFill>
                <a:srgbClr val="30E28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20" name="Título 1">
            <a:extLst>
              <a:ext uri="{FF2B5EF4-FFF2-40B4-BE49-F238E27FC236}">
                <a16:creationId xmlns:a16="http://schemas.microsoft.com/office/drawing/2014/main" id="{EDA92196-6B6A-47B6-93B6-59C9469C17F3}"/>
              </a:ext>
            </a:extLst>
          </p:cNvPr>
          <p:cNvSpPr txBox="1">
            <a:spLocks/>
          </p:cNvSpPr>
          <p:nvPr/>
        </p:nvSpPr>
        <p:spPr>
          <a:xfrm>
            <a:off x="3441086" y="3721114"/>
            <a:ext cx="5489158" cy="854836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pt-BR" sz="4000">
                <a:solidFill>
                  <a:srgbClr val="CC0066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[Nome da empresa]</a:t>
            </a:r>
          </a:p>
        </p:txBody>
      </p:sp>
    </p:spTree>
    <p:extLst>
      <p:ext uri="{BB962C8B-B14F-4D97-AF65-F5344CB8AC3E}">
        <p14:creationId xmlns:p14="http://schemas.microsoft.com/office/powerpoint/2010/main" val="23264717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m 9">
            <a:extLst>
              <a:ext uri="{FF2B5EF4-FFF2-40B4-BE49-F238E27FC236}">
                <a16:creationId xmlns:a16="http://schemas.microsoft.com/office/drawing/2014/main" id="{8A71CF10-B474-4642-82FF-BE5EB680C2E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838" b="52452"/>
          <a:stretch/>
        </p:blipFill>
        <p:spPr>
          <a:xfrm rot="10800000" flipH="1" flipV="1">
            <a:off x="-13495" y="5931493"/>
            <a:ext cx="12205495" cy="924137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 idx="4294967295"/>
          </p:nvPr>
        </p:nvSpPr>
        <p:spPr>
          <a:xfrm>
            <a:off x="665983" y="810772"/>
            <a:ext cx="2013717" cy="471805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00000"/>
              </a:lnSpc>
            </a:pPr>
            <a:r>
              <a:rPr lang="pt-BR" sz="3200" b="1">
                <a:solidFill>
                  <a:srgbClr val="30E28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Valores</a:t>
            </a:r>
            <a:endParaRPr lang="pt-BR" sz="3200">
              <a:solidFill>
                <a:srgbClr val="30E28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8" name="Espaço Reservado para Conteúdo 2"/>
          <p:cNvSpPr txBox="1">
            <a:spLocks/>
          </p:cNvSpPr>
          <p:nvPr/>
        </p:nvSpPr>
        <p:spPr>
          <a:xfrm>
            <a:off x="5367845" y="4137281"/>
            <a:ext cx="5516880" cy="471805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pt-BR">
              <a:solidFill>
                <a:schemeClr val="bg2">
                  <a:lumMod val="2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3" name="Retângulo: Cantos Arredondados 2">
            <a:extLst>
              <a:ext uri="{FF2B5EF4-FFF2-40B4-BE49-F238E27FC236}">
                <a16:creationId xmlns:a16="http://schemas.microsoft.com/office/drawing/2014/main" id="{881168A2-D614-4224-A0AC-636BF645313F}"/>
              </a:ext>
            </a:extLst>
          </p:cNvPr>
          <p:cNvSpPr/>
          <p:nvPr/>
        </p:nvSpPr>
        <p:spPr>
          <a:xfrm>
            <a:off x="771990" y="1633970"/>
            <a:ext cx="2980613" cy="766825"/>
          </a:xfrm>
          <a:prstGeom prst="roundRect">
            <a:avLst>
              <a:gd name="adj" fmla="val 22173"/>
            </a:avLst>
          </a:prstGeom>
          <a:solidFill>
            <a:srgbClr val="F4F4F4"/>
          </a:solidFill>
          <a:ln>
            <a:noFill/>
          </a:ln>
          <a:effectLst>
            <a:outerShdw blurRad="50800" dist="38100" dir="2700000" algn="tl" rotWithShape="0">
              <a:prstClr val="black">
                <a:alpha val="1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88A5F3EF-0D77-4BA0-B9A1-F22C58B5C047}"/>
              </a:ext>
            </a:extLst>
          </p:cNvPr>
          <p:cNvSpPr txBox="1"/>
          <p:nvPr/>
        </p:nvSpPr>
        <p:spPr>
          <a:xfrm>
            <a:off x="1484178" y="1944996"/>
            <a:ext cx="2860673" cy="2872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900" b="1" baseline="3000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Respeito às pessoas</a:t>
            </a:r>
          </a:p>
        </p:txBody>
      </p:sp>
      <p:sp>
        <p:nvSpPr>
          <p:cNvPr id="14" name="Retângulo: Cantos Arredondados 13">
            <a:extLst>
              <a:ext uri="{FF2B5EF4-FFF2-40B4-BE49-F238E27FC236}">
                <a16:creationId xmlns:a16="http://schemas.microsoft.com/office/drawing/2014/main" id="{37262035-D240-4A64-BE3A-EF4053BA19D5}"/>
              </a:ext>
            </a:extLst>
          </p:cNvPr>
          <p:cNvSpPr/>
          <p:nvPr/>
        </p:nvSpPr>
        <p:spPr>
          <a:xfrm>
            <a:off x="771990" y="2813781"/>
            <a:ext cx="2980613" cy="766825"/>
          </a:xfrm>
          <a:prstGeom prst="roundRect">
            <a:avLst>
              <a:gd name="adj" fmla="val 22173"/>
            </a:avLst>
          </a:prstGeom>
          <a:solidFill>
            <a:srgbClr val="F4F4F4"/>
          </a:solidFill>
          <a:ln>
            <a:noFill/>
          </a:ln>
          <a:effectLst>
            <a:outerShdw blurRad="50800" dist="38100" dir="2700000" algn="tl" rotWithShape="0">
              <a:prstClr val="black">
                <a:alpha val="1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792EAE3A-8BB9-404B-85CD-CFDFE5E5E7A2}"/>
              </a:ext>
            </a:extLst>
          </p:cNvPr>
          <p:cNvSpPr txBox="1"/>
          <p:nvPr/>
        </p:nvSpPr>
        <p:spPr>
          <a:xfrm>
            <a:off x="1520910" y="3028033"/>
            <a:ext cx="2860673" cy="4821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900" b="1" baseline="3000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Responsabilidade</a:t>
            </a:r>
          </a:p>
          <a:p>
            <a:r>
              <a:rPr lang="pt-BR" sz="1900" b="1" baseline="3000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social e cidadania</a:t>
            </a:r>
          </a:p>
        </p:txBody>
      </p:sp>
      <p:sp>
        <p:nvSpPr>
          <p:cNvPr id="20" name="Retângulo: Cantos Arredondados 19">
            <a:extLst>
              <a:ext uri="{FF2B5EF4-FFF2-40B4-BE49-F238E27FC236}">
                <a16:creationId xmlns:a16="http://schemas.microsoft.com/office/drawing/2014/main" id="{5B138AC0-2798-4D02-8D53-DF6EB44509C0}"/>
              </a:ext>
            </a:extLst>
          </p:cNvPr>
          <p:cNvSpPr/>
          <p:nvPr/>
        </p:nvSpPr>
        <p:spPr>
          <a:xfrm>
            <a:off x="731838" y="3934682"/>
            <a:ext cx="2980613" cy="766825"/>
          </a:xfrm>
          <a:prstGeom prst="roundRect">
            <a:avLst>
              <a:gd name="adj" fmla="val 22173"/>
            </a:avLst>
          </a:prstGeom>
          <a:solidFill>
            <a:srgbClr val="F4F4F4"/>
          </a:solidFill>
          <a:ln>
            <a:noFill/>
          </a:ln>
          <a:effectLst>
            <a:outerShdw blurRad="50800" dist="38100" dir="2700000" algn="tl" rotWithShape="0">
              <a:prstClr val="black">
                <a:alpha val="1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1" name="CaixaDeTexto 20">
            <a:extLst>
              <a:ext uri="{FF2B5EF4-FFF2-40B4-BE49-F238E27FC236}">
                <a16:creationId xmlns:a16="http://schemas.microsoft.com/office/drawing/2014/main" id="{DD2ED824-BA1F-4BFF-93C3-6C5057F79721}"/>
              </a:ext>
            </a:extLst>
          </p:cNvPr>
          <p:cNvSpPr txBox="1"/>
          <p:nvPr/>
        </p:nvSpPr>
        <p:spPr>
          <a:xfrm>
            <a:off x="1460262" y="4132091"/>
            <a:ext cx="2092890" cy="4821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900" b="1" baseline="3000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Integridades pessoal e profissional</a:t>
            </a:r>
          </a:p>
        </p:txBody>
      </p:sp>
      <p:sp>
        <p:nvSpPr>
          <p:cNvPr id="22" name="Retângulo: Cantos Arredondados 21">
            <a:extLst>
              <a:ext uri="{FF2B5EF4-FFF2-40B4-BE49-F238E27FC236}">
                <a16:creationId xmlns:a16="http://schemas.microsoft.com/office/drawing/2014/main" id="{C9D39299-3839-4A8F-9421-01F1AC6075D2}"/>
              </a:ext>
            </a:extLst>
          </p:cNvPr>
          <p:cNvSpPr/>
          <p:nvPr/>
        </p:nvSpPr>
        <p:spPr>
          <a:xfrm>
            <a:off x="771990" y="5053616"/>
            <a:ext cx="2980613" cy="766825"/>
          </a:xfrm>
          <a:prstGeom prst="roundRect">
            <a:avLst>
              <a:gd name="adj" fmla="val 22173"/>
            </a:avLst>
          </a:prstGeom>
          <a:solidFill>
            <a:srgbClr val="F4F4F4"/>
          </a:solidFill>
          <a:ln>
            <a:noFill/>
          </a:ln>
          <a:effectLst>
            <a:outerShdw blurRad="50800" dist="38100" dir="2700000" algn="tl" rotWithShape="0">
              <a:prstClr val="black">
                <a:alpha val="1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3" name="CaixaDeTexto 22">
            <a:extLst>
              <a:ext uri="{FF2B5EF4-FFF2-40B4-BE49-F238E27FC236}">
                <a16:creationId xmlns:a16="http://schemas.microsoft.com/office/drawing/2014/main" id="{4D8A19F5-6346-46DD-B65A-0336A3A9F6C7}"/>
              </a:ext>
            </a:extLst>
          </p:cNvPr>
          <p:cNvSpPr txBox="1"/>
          <p:nvPr/>
        </p:nvSpPr>
        <p:spPr>
          <a:xfrm>
            <a:off x="1482427" y="5281716"/>
            <a:ext cx="1855134" cy="4821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900" b="1" baseline="3000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Transparência </a:t>
            </a:r>
          </a:p>
          <a:p>
            <a:r>
              <a:rPr lang="pt-BR" sz="1900" b="1" baseline="3000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nos processos</a:t>
            </a:r>
          </a:p>
        </p:txBody>
      </p:sp>
      <p:sp>
        <p:nvSpPr>
          <p:cNvPr id="24" name="Retângulo: Cantos Arredondados 23">
            <a:extLst>
              <a:ext uri="{FF2B5EF4-FFF2-40B4-BE49-F238E27FC236}">
                <a16:creationId xmlns:a16="http://schemas.microsoft.com/office/drawing/2014/main" id="{B747FDB0-9BE1-418F-9965-9C96DA8ECF17}"/>
              </a:ext>
            </a:extLst>
          </p:cNvPr>
          <p:cNvSpPr/>
          <p:nvPr/>
        </p:nvSpPr>
        <p:spPr>
          <a:xfrm>
            <a:off x="4616009" y="1633970"/>
            <a:ext cx="2980613" cy="766825"/>
          </a:xfrm>
          <a:prstGeom prst="roundRect">
            <a:avLst>
              <a:gd name="adj" fmla="val 22173"/>
            </a:avLst>
          </a:prstGeom>
          <a:solidFill>
            <a:srgbClr val="F4F4F4"/>
          </a:solidFill>
          <a:ln>
            <a:noFill/>
          </a:ln>
          <a:effectLst>
            <a:outerShdw blurRad="50800" dist="38100" dir="2700000" algn="tl" rotWithShape="0">
              <a:prstClr val="black">
                <a:alpha val="1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5" name="CaixaDeTexto 24">
            <a:extLst>
              <a:ext uri="{FF2B5EF4-FFF2-40B4-BE49-F238E27FC236}">
                <a16:creationId xmlns:a16="http://schemas.microsoft.com/office/drawing/2014/main" id="{337026DE-5674-457F-8405-E989361CCAB5}"/>
              </a:ext>
            </a:extLst>
          </p:cNvPr>
          <p:cNvSpPr txBox="1"/>
          <p:nvPr/>
        </p:nvSpPr>
        <p:spPr>
          <a:xfrm>
            <a:off x="5317936" y="1862070"/>
            <a:ext cx="2860673" cy="4821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900" b="1" baseline="3000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Orgulho de trabalhar</a:t>
            </a:r>
          </a:p>
          <a:p>
            <a:r>
              <a:rPr lang="pt-BR" sz="1900" b="1" baseline="3000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na </a:t>
            </a:r>
            <a:r>
              <a:rPr lang="pt-BR" sz="1900" b="1" i="1" baseline="30000">
                <a:solidFill>
                  <a:srgbClr val="CC0066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[nome da empresa]</a:t>
            </a:r>
          </a:p>
        </p:txBody>
      </p:sp>
      <p:sp>
        <p:nvSpPr>
          <p:cNvPr id="26" name="Retângulo: Cantos Arredondados 25">
            <a:extLst>
              <a:ext uri="{FF2B5EF4-FFF2-40B4-BE49-F238E27FC236}">
                <a16:creationId xmlns:a16="http://schemas.microsoft.com/office/drawing/2014/main" id="{EBA4DCC2-0A81-4DAE-A61F-5BB1535F8A66}"/>
              </a:ext>
            </a:extLst>
          </p:cNvPr>
          <p:cNvSpPr/>
          <p:nvPr/>
        </p:nvSpPr>
        <p:spPr>
          <a:xfrm>
            <a:off x="4616009" y="2813781"/>
            <a:ext cx="2980613" cy="766825"/>
          </a:xfrm>
          <a:prstGeom prst="roundRect">
            <a:avLst>
              <a:gd name="adj" fmla="val 22173"/>
            </a:avLst>
          </a:prstGeom>
          <a:solidFill>
            <a:srgbClr val="F4F4F4"/>
          </a:solidFill>
          <a:ln>
            <a:noFill/>
          </a:ln>
          <a:effectLst>
            <a:outerShdw blurRad="50800" dist="38100" dir="2700000" algn="tl" rotWithShape="0">
              <a:prstClr val="black">
                <a:alpha val="1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7" name="CaixaDeTexto 26">
            <a:extLst>
              <a:ext uri="{FF2B5EF4-FFF2-40B4-BE49-F238E27FC236}">
                <a16:creationId xmlns:a16="http://schemas.microsoft.com/office/drawing/2014/main" id="{6B28C6F5-D6BA-46AE-B6C3-F509D32848FE}"/>
              </a:ext>
            </a:extLst>
          </p:cNvPr>
          <p:cNvSpPr txBox="1"/>
          <p:nvPr/>
        </p:nvSpPr>
        <p:spPr>
          <a:xfrm>
            <a:off x="5386054" y="3148953"/>
            <a:ext cx="2860673" cy="2872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900" b="1" baseline="3000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Gosto por desafios</a:t>
            </a:r>
          </a:p>
        </p:txBody>
      </p:sp>
      <p:sp>
        <p:nvSpPr>
          <p:cNvPr id="28" name="Retângulo: Cantos Arredondados 27">
            <a:extLst>
              <a:ext uri="{FF2B5EF4-FFF2-40B4-BE49-F238E27FC236}">
                <a16:creationId xmlns:a16="http://schemas.microsoft.com/office/drawing/2014/main" id="{8DB7FF1D-E311-4530-93D7-7870C4E5B6E5}"/>
              </a:ext>
            </a:extLst>
          </p:cNvPr>
          <p:cNvSpPr/>
          <p:nvPr/>
        </p:nvSpPr>
        <p:spPr>
          <a:xfrm>
            <a:off x="4575857" y="3934682"/>
            <a:ext cx="2980613" cy="766825"/>
          </a:xfrm>
          <a:prstGeom prst="roundRect">
            <a:avLst>
              <a:gd name="adj" fmla="val 22173"/>
            </a:avLst>
          </a:prstGeom>
          <a:solidFill>
            <a:srgbClr val="F4F4F4"/>
          </a:solidFill>
          <a:ln>
            <a:noFill/>
          </a:ln>
          <a:effectLst>
            <a:outerShdw blurRad="50800" dist="38100" dir="2700000" algn="tl" rotWithShape="0">
              <a:prstClr val="black">
                <a:alpha val="1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9" name="CaixaDeTexto 28">
            <a:extLst>
              <a:ext uri="{FF2B5EF4-FFF2-40B4-BE49-F238E27FC236}">
                <a16:creationId xmlns:a16="http://schemas.microsoft.com/office/drawing/2014/main" id="{7AE9DAEE-6E5A-43C0-A3C3-7DDBA076990D}"/>
              </a:ext>
            </a:extLst>
          </p:cNvPr>
          <p:cNvSpPr txBox="1"/>
          <p:nvPr/>
        </p:nvSpPr>
        <p:spPr>
          <a:xfrm>
            <a:off x="5367845" y="4155174"/>
            <a:ext cx="2860673" cy="4821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900" b="1" baseline="3000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Equidade de gênero </a:t>
            </a:r>
          </a:p>
          <a:p>
            <a:r>
              <a:rPr lang="pt-BR" sz="1900" b="1" baseline="3000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e raça</a:t>
            </a:r>
          </a:p>
        </p:txBody>
      </p:sp>
      <p:sp>
        <p:nvSpPr>
          <p:cNvPr id="30" name="Retângulo: Cantos Arredondados 29">
            <a:extLst>
              <a:ext uri="{FF2B5EF4-FFF2-40B4-BE49-F238E27FC236}">
                <a16:creationId xmlns:a16="http://schemas.microsoft.com/office/drawing/2014/main" id="{3B375F4E-4968-4F1C-8205-EE4D00FE1422}"/>
              </a:ext>
            </a:extLst>
          </p:cNvPr>
          <p:cNvSpPr/>
          <p:nvPr/>
        </p:nvSpPr>
        <p:spPr>
          <a:xfrm>
            <a:off x="4616009" y="5053616"/>
            <a:ext cx="2980613" cy="766825"/>
          </a:xfrm>
          <a:prstGeom prst="roundRect">
            <a:avLst>
              <a:gd name="adj" fmla="val 22173"/>
            </a:avLst>
          </a:prstGeom>
          <a:solidFill>
            <a:srgbClr val="F4F4F4"/>
          </a:solidFill>
          <a:ln>
            <a:noFill/>
          </a:ln>
          <a:effectLst>
            <a:outerShdw blurRad="50800" dist="38100" dir="2700000" algn="tl" rotWithShape="0">
              <a:prstClr val="black">
                <a:alpha val="1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1" name="CaixaDeTexto 30">
            <a:extLst>
              <a:ext uri="{FF2B5EF4-FFF2-40B4-BE49-F238E27FC236}">
                <a16:creationId xmlns:a16="http://schemas.microsoft.com/office/drawing/2014/main" id="{6287E1A1-D77C-43FB-BCBF-5CBC32597CB2}"/>
              </a:ext>
            </a:extLst>
          </p:cNvPr>
          <p:cNvSpPr txBox="1"/>
          <p:nvPr/>
        </p:nvSpPr>
        <p:spPr>
          <a:xfrm>
            <a:off x="5386054" y="5258182"/>
            <a:ext cx="1936766" cy="4821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900" b="1" baseline="3000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Compromisso com resultados</a:t>
            </a:r>
          </a:p>
        </p:txBody>
      </p:sp>
      <p:sp>
        <p:nvSpPr>
          <p:cNvPr id="35" name="Retângulo: Cantos Arredondados 34">
            <a:extLst>
              <a:ext uri="{FF2B5EF4-FFF2-40B4-BE49-F238E27FC236}">
                <a16:creationId xmlns:a16="http://schemas.microsoft.com/office/drawing/2014/main" id="{7B5951CB-6724-4D3D-BB1C-6D325FE82592}"/>
              </a:ext>
            </a:extLst>
          </p:cNvPr>
          <p:cNvSpPr/>
          <p:nvPr/>
        </p:nvSpPr>
        <p:spPr>
          <a:xfrm>
            <a:off x="8500180" y="1735270"/>
            <a:ext cx="2980613" cy="766825"/>
          </a:xfrm>
          <a:prstGeom prst="roundRect">
            <a:avLst>
              <a:gd name="adj" fmla="val 22173"/>
            </a:avLst>
          </a:prstGeom>
          <a:solidFill>
            <a:srgbClr val="F4F4F4"/>
          </a:solidFill>
          <a:ln>
            <a:noFill/>
          </a:ln>
          <a:effectLst>
            <a:outerShdw blurRad="50800" dist="38100" dir="2700000" algn="tl" rotWithShape="0">
              <a:prstClr val="black">
                <a:alpha val="1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6" name="CaixaDeTexto 35">
            <a:extLst>
              <a:ext uri="{FF2B5EF4-FFF2-40B4-BE49-F238E27FC236}">
                <a16:creationId xmlns:a16="http://schemas.microsoft.com/office/drawing/2014/main" id="{5ABE8B06-E739-457C-AEDE-EECFA2B1037B}"/>
              </a:ext>
            </a:extLst>
          </p:cNvPr>
          <p:cNvSpPr txBox="1"/>
          <p:nvPr/>
        </p:nvSpPr>
        <p:spPr>
          <a:xfrm>
            <a:off x="9331326" y="2012830"/>
            <a:ext cx="2860673" cy="2872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900" b="1" baseline="3000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Competência técnica</a:t>
            </a:r>
          </a:p>
        </p:txBody>
      </p:sp>
      <p:sp>
        <p:nvSpPr>
          <p:cNvPr id="37" name="Retângulo: Cantos Arredondados 36">
            <a:extLst>
              <a:ext uri="{FF2B5EF4-FFF2-40B4-BE49-F238E27FC236}">
                <a16:creationId xmlns:a16="http://schemas.microsoft.com/office/drawing/2014/main" id="{EC7C232C-8302-4F94-865C-977204FB3466}"/>
              </a:ext>
            </a:extLst>
          </p:cNvPr>
          <p:cNvSpPr/>
          <p:nvPr/>
        </p:nvSpPr>
        <p:spPr>
          <a:xfrm>
            <a:off x="8500180" y="2915081"/>
            <a:ext cx="2980613" cy="766825"/>
          </a:xfrm>
          <a:prstGeom prst="roundRect">
            <a:avLst>
              <a:gd name="adj" fmla="val 22173"/>
            </a:avLst>
          </a:prstGeom>
          <a:solidFill>
            <a:srgbClr val="F4F4F4"/>
          </a:solidFill>
          <a:ln>
            <a:noFill/>
          </a:ln>
          <a:effectLst>
            <a:outerShdw blurRad="50800" dist="38100" dir="2700000" algn="tl" rotWithShape="0">
              <a:prstClr val="black">
                <a:alpha val="1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8" name="CaixaDeTexto 37">
            <a:extLst>
              <a:ext uri="{FF2B5EF4-FFF2-40B4-BE49-F238E27FC236}">
                <a16:creationId xmlns:a16="http://schemas.microsoft.com/office/drawing/2014/main" id="{1FCEEBA5-028C-4E90-A07A-533307001A33}"/>
              </a:ext>
            </a:extLst>
          </p:cNvPr>
          <p:cNvSpPr txBox="1"/>
          <p:nvPr/>
        </p:nvSpPr>
        <p:spPr>
          <a:xfrm>
            <a:off x="9331325" y="3109269"/>
            <a:ext cx="2860673" cy="4821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900" b="1" baseline="3000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Confiança </a:t>
            </a:r>
          </a:p>
          <a:p>
            <a:r>
              <a:rPr lang="pt-BR" sz="1900" b="1" baseline="3000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e credibilidade</a:t>
            </a:r>
          </a:p>
        </p:txBody>
      </p:sp>
      <p:sp>
        <p:nvSpPr>
          <p:cNvPr id="39" name="Retângulo: Cantos Arredondados 38">
            <a:extLst>
              <a:ext uri="{FF2B5EF4-FFF2-40B4-BE49-F238E27FC236}">
                <a16:creationId xmlns:a16="http://schemas.microsoft.com/office/drawing/2014/main" id="{F326530E-9B9B-4516-B92C-8E0AB2FE883D}"/>
              </a:ext>
            </a:extLst>
          </p:cNvPr>
          <p:cNvSpPr/>
          <p:nvPr/>
        </p:nvSpPr>
        <p:spPr>
          <a:xfrm>
            <a:off x="8460028" y="4035982"/>
            <a:ext cx="2980613" cy="1017634"/>
          </a:xfrm>
          <a:prstGeom prst="roundRect">
            <a:avLst>
              <a:gd name="adj" fmla="val 22173"/>
            </a:avLst>
          </a:prstGeom>
          <a:solidFill>
            <a:srgbClr val="F4F4F4"/>
          </a:solidFill>
          <a:ln>
            <a:noFill/>
          </a:ln>
          <a:effectLst>
            <a:outerShdw blurRad="50800" dist="38100" dir="2700000" algn="tl" rotWithShape="0">
              <a:prstClr val="black">
                <a:alpha val="1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0" name="CaixaDeTexto 39">
            <a:extLst>
              <a:ext uri="{FF2B5EF4-FFF2-40B4-BE49-F238E27FC236}">
                <a16:creationId xmlns:a16="http://schemas.microsoft.com/office/drawing/2014/main" id="{46B9731D-F77F-4C9F-82BF-C0D6772E7626}"/>
              </a:ext>
            </a:extLst>
          </p:cNvPr>
          <p:cNvSpPr txBox="1"/>
          <p:nvPr/>
        </p:nvSpPr>
        <p:spPr>
          <a:xfrm>
            <a:off x="9331327" y="4249982"/>
            <a:ext cx="2624453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900" b="1" baseline="3000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Confidencialidade </a:t>
            </a:r>
          </a:p>
          <a:p>
            <a:r>
              <a:rPr lang="pt-BR" sz="1900" b="1" baseline="3000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e segurança das informações</a:t>
            </a:r>
          </a:p>
        </p:txBody>
      </p:sp>
      <p:sp>
        <p:nvSpPr>
          <p:cNvPr id="41" name="CaixaDeTexto 40">
            <a:extLst>
              <a:ext uri="{FF2B5EF4-FFF2-40B4-BE49-F238E27FC236}">
                <a16:creationId xmlns:a16="http://schemas.microsoft.com/office/drawing/2014/main" id="{B28E175B-8579-4C7C-BBE9-F76DBE2A48AC}"/>
              </a:ext>
            </a:extLst>
          </p:cNvPr>
          <p:cNvSpPr txBox="1"/>
          <p:nvPr/>
        </p:nvSpPr>
        <p:spPr>
          <a:xfrm>
            <a:off x="665983" y="718973"/>
            <a:ext cx="2860673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950" b="1" cap="all" baseline="3000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Código de Ética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68FF83B6-582C-4F15-9AD8-C36D6E3E82F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5987" y="5283674"/>
            <a:ext cx="393022" cy="393022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2269037A-EC32-4B21-8027-CC50B63661F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0152" y="5262116"/>
            <a:ext cx="393022" cy="393022"/>
          </a:xfrm>
          <a:prstGeom prst="rect">
            <a:avLst/>
          </a:prstGeom>
        </p:spPr>
      </p:pic>
      <p:pic>
        <p:nvPicPr>
          <p:cNvPr id="11" name="Imagem 10">
            <a:extLst>
              <a:ext uri="{FF2B5EF4-FFF2-40B4-BE49-F238E27FC236}">
                <a16:creationId xmlns:a16="http://schemas.microsoft.com/office/drawing/2014/main" id="{F45DED64-B903-4216-A4F7-4DA567FEE60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5115" y="3007992"/>
            <a:ext cx="393022" cy="393022"/>
          </a:xfrm>
          <a:prstGeom prst="rect">
            <a:avLst/>
          </a:prstGeom>
        </p:spPr>
      </p:pic>
      <p:pic>
        <p:nvPicPr>
          <p:cNvPr id="13" name="Imagem 12">
            <a:extLst>
              <a:ext uri="{FF2B5EF4-FFF2-40B4-BE49-F238E27FC236}">
                <a16:creationId xmlns:a16="http://schemas.microsoft.com/office/drawing/2014/main" id="{00924E93-E237-48ED-8994-205F4886C2A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5714" y="4083777"/>
            <a:ext cx="393022" cy="393022"/>
          </a:xfrm>
          <a:prstGeom prst="rect">
            <a:avLst/>
          </a:prstGeom>
        </p:spPr>
      </p:pic>
      <p:pic>
        <p:nvPicPr>
          <p:cNvPr id="18" name="Imagem 17">
            <a:extLst>
              <a:ext uri="{FF2B5EF4-FFF2-40B4-BE49-F238E27FC236}">
                <a16:creationId xmlns:a16="http://schemas.microsoft.com/office/drawing/2014/main" id="{2D16AF96-A181-4605-A274-08CBF053A8BA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6817" y="2969238"/>
            <a:ext cx="393022" cy="393022"/>
          </a:xfrm>
          <a:prstGeom prst="rect">
            <a:avLst/>
          </a:prstGeom>
        </p:spPr>
      </p:pic>
      <p:pic>
        <p:nvPicPr>
          <p:cNvPr id="32" name="Imagem 31">
            <a:extLst>
              <a:ext uri="{FF2B5EF4-FFF2-40B4-BE49-F238E27FC236}">
                <a16:creationId xmlns:a16="http://schemas.microsoft.com/office/drawing/2014/main" id="{8A9311B3-FE6B-4857-892F-7B3B86CD014B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1929" y="4121583"/>
            <a:ext cx="393022" cy="393022"/>
          </a:xfrm>
          <a:prstGeom prst="rect">
            <a:avLst/>
          </a:prstGeom>
        </p:spPr>
      </p:pic>
      <p:pic>
        <p:nvPicPr>
          <p:cNvPr id="34" name="Imagem 33">
            <a:extLst>
              <a:ext uri="{FF2B5EF4-FFF2-40B4-BE49-F238E27FC236}">
                <a16:creationId xmlns:a16="http://schemas.microsoft.com/office/drawing/2014/main" id="{763A2261-0EF1-4F40-A5EF-91A60DB11524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80536" y="1886610"/>
            <a:ext cx="393022" cy="393022"/>
          </a:xfrm>
          <a:prstGeom prst="rect">
            <a:avLst/>
          </a:prstGeom>
        </p:spPr>
      </p:pic>
      <p:pic>
        <p:nvPicPr>
          <p:cNvPr id="43" name="Imagem 42">
            <a:extLst>
              <a:ext uri="{FF2B5EF4-FFF2-40B4-BE49-F238E27FC236}">
                <a16:creationId xmlns:a16="http://schemas.microsoft.com/office/drawing/2014/main" id="{FB15A060-3567-415B-B836-60EDD9D61184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7636" y="1798155"/>
            <a:ext cx="393022" cy="393022"/>
          </a:xfrm>
          <a:prstGeom prst="rect">
            <a:avLst/>
          </a:prstGeom>
        </p:spPr>
      </p:pic>
      <p:pic>
        <p:nvPicPr>
          <p:cNvPr id="45" name="Imagem 44">
            <a:extLst>
              <a:ext uri="{FF2B5EF4-FFF2-40B4-BE49-F238E27FC236}">
                <a16:creationId xmlns:a16="http://schemas.microsoft.com/office/drawing/2014/main" id="{AA88AC87-7FCA-4C5F-8CC0-36ADC7BE8C04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13245" y="4295123"/>
            <a:ext cx="393022" cy="393022"/>
          </a:xfrm>
          <a:prstGeom prst="rect">
            <a:avLst/>
          </a:prstGeom>
        </p:spPr>
      </p:pic>
      <p:pic>
        <p:nvPicPr>
          <p:cNvPr id="47" name="Imagem 46">
            <a:extLst>
              <a:ext uri="{FF2B5EF4-FFF2-40B4-BE49-F238E27FC236}">
                <a16:creationId xmlns:a16="http://schemas.microsoft.com/office/drawing/2014/main" id="{966A0F1F-E2B1-4178-8AD1-62491C1069CF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1655" y="1820871"/>
            <a:ext cx="393022" cy="393022"/>
          </a:xfrm>
          <a:prstGeom prst="rect">
            <a:avLst/>
          </a:prstGeom>
        </p:spPr>
      </p:pic>
      <p:pic>
        <p:nvPicPr>
          <p:cNvPr id="55" name="Imagem 54">
            <a:extLst>
              <a:ext uri="{FF2B5EF4-FFF2-40B4-BE49-F238E27FC236}">
                <a16:creationId xmlns:a16="http://schemas.microsoft.com/office/drawing/2014/main" id="{6A5E6199-28A1-45E4-B813-D99DECB9C4EC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77520" y="3117194"/>
            <a:ext cx="393022" cy="3930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969692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4293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idx="4294967295"/>
          </p:nvPr>
        </p:nvSpPr>
        <p:spPr>
          <a:xfrm>
            <a:off x="665983" y="810772"/>
            <a:ext cx="2523266" cy="471805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00000"/>
              </a:lnSpc>
            </a:pPr>
            <a:r>
              <a:rPr lang="pt-BR" sz="3200" b="1">
                <a:solidFill>
                  <a:srgbClr val="30E28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Objetivos</a:t>
            </a:r>
            <a:endParaRPr lang="pt-BR" sz="3200">
              <a:solidFill>
                <a:srgbClr val="30E28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41" name="CaixaDeTexto 40">
            <a:extLst>
              <a:ext uri="{FF2B5EF4-FFF2-40B4-BE49-F238E27FC236}">
                <a16:creationId xmlns:a16="http://schemas.microsoft.com/office/drawing/2014/main" id="{B28E175B-8579-4C7C-BBE9-F76DBE2A48AC}"/>
              </a:ext>
            </a:extLst>
          </p:cNvPr>
          <p:cNvSpPr txBox="1"/>
          <p:nvPr/>
        </p:nvSpPr>
        <p:spPr>
          <a:xfrm>
            <a:off x="665983" y="718973"/>
            <a:ext cx="2860673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950" b="1" cap="all" baseline="300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Código de Ética</a:t>
            </a:r>
          </a:p>
        </p:txBody>
      </p:sp>
      <p:sp>
        <p:nvSpPr>
          <p:cNvPr id="32" name="Retângulo: Cantos Arredondados 31">
            <a:extLst>
              <a:ext uri="{FF2B5EF4-FFF2-40B4-BE49-F238E27FC236}">
                <a16:creationId xmlns:a16="http://schemas.microsoft.com/office/drawing/2014/main" id="{8ABC5153-CBCA-48A6-9A98-F71B29B041AF}"/>
              </a:ext>
            </a:extLst>
          </p:cNvPr>
          <p:cNvSpPr/>
          <p:nvPr/>
        </p:nvSpPr>
        <p:spPr>
          <a:xfrm>
            <a:off x="731839" y="2233913"/>
            <a:ext cx="5364162" cy="687309"/>
          </a:xfrm>
          <a:prstGeom prst="roundRect">
            <a:avLst>
              <a:gd name="adj" fmla="val 25955"/>
            </a:avLst>
          </a:prstGeom>
          <a:solidFill>
            <a:srgbClr val="333A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3" name="CaixaDeTexto 32">
            <a:extLst>
              <a:ext uri="{FF2B5EF4-FFF2-40B4-BE49-F238E27FC236}">
                <a16:creationId xmlns:a16="http://schemas.microsoft.com/office/drawing/2014/main" id="{D157AA1B-39FD-44B8-ABC6-1BB0452E1603}"/>
              </a:ext>
            </a:extLst>
          </p:cNvPr>
          <p:cNvSpPr txBox="1"/>
          <p:nvPr/>
        </p:nvSpPr>
        <p:spPr>
          <a:xfrm>
            <a:off x="1552297" y="2398647"/>
            <a:ext cx="5081162" cy="384977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ts val="2600"/>
              </a:lnSpc>
            </a:pPr>
            <a:r>
              <a:rPr lang="pt-BR" sz="2000" b="1" baseline="30000">
                <a:solidFill>
                  <a:schemeClr val="bg1"/>
                </a:solidFill>
                <a:latin typeface="Verdana"/>
                <a:ea typeface="Verdana"/>
                <a:cs typeface="Verdana"/>
              </a:rPr>
              <a:t>à transparência das operações em geral;</a:t>
            </a:r>
          </a:p>
        </p:txBody>
      </p:sp>
      <p:sp>
        <p:nvSpPr>
          <p:cNvPr id="34" name="CaixaDeTexto 33">
            <a:extLst>
              <a:ext uri="{FF2B5EF4-FFF2-40B4-BE49-F238E27FC236}">
                <a16:creationId xmlns:a16="http://schemas.microsoft.com/office/drawing/2014/main" id="{B5B61D0D-5621-4C75-9F7C-96E2F6532A09}"/>
              </a:ext>
            </a:extLst>
          </p:cNvPr>
          <p:cNvSpPr txBox="1"/>
          <p:nvPr/>
        </p:nvSpPr>
        <p:spPr>
          <a:xfrm>
            <a:off x="654108" y="1671396"/>
            <a:ext cx="4772405" cy="3920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lang="pt-BR" sz="2400" b="1" baseline="300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Esclarecer questões relacionadas: </a:t>
            </a:r>
          </a:p>
        </p:txBody>
      </p:sp>
      <p:sp>
        <p:nvSpPr>
          <p:cNvPr id="42" name="Retângulo: Cantos Arredondados 41">
            <a:extLst>
              <a:ext uri="{FF2B5EF4-FFF2-40B4-BE49-F238E27FC236}">
                <a16:creationId xmlns:a16="http://schemas.microsoft.com/office/drawing/2014/main" id="{0B603B35-4862-40AA-AE05-8CF43D46CE16}"/>
              </a:ext>
            </a:extLst>
          </p:cNvPr>
          <p:cNvSpPr/>
          <p:nvPr/>
        </p:nvSpPr>
        <p:spPr>
          <a:xfrm>
            <a:off x="731839" y="3201971"/>
            <a:ext cx="5364162" cy="1014804"/>
          </a:xfrm>
          <a:prstGeom prst="roundRect">
            <a:avLst>
              <a:gd name="adj" fmla="val 25955"/>
            </a:avLst>
          </a:prstGeom>
          <a:solidFill>
            <a:srgbClr val="333A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3" name="CaixaDeTexto 42">
            <a:extLst>
              <a:ext uri="{FF2B5EF4-FFF2-40B4-BE49-F238E27FC236}">
                <a16:creationId xmlns:a16="http://schemas.microsoft.com/office/drawing/2014/main" id="{A512DCA4-0C41-49F2-8274-DD234596F542}"/>
              </a:ext>
            </a:extLst>
          </p:cNvPr>
          <p:cNvSpPr txBox="1"/>
          <p:nvPr/>
        </p:nvSpPr>
        <p:spPr>
          <a:xfrm>
            <a:off x="1552297" y="3289380"/>
            <a:ext cx="4309267" cy="9036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200"/>
              </a:lnSpc>
            </a:pPr>
            <a:r>
              <a:rPr lang="pt-BR" sz="2000" b="1" baseline="300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ao cumprimento de regras de convivência no ambiente de trabalho, sem distinção de hierarquia, áreas ou funções exercidas; </a:t>
            </a:r>
          </a:p>
        </p:txBody>
      </p:sp>
      <p:sp>
        <p:nvSpPr>
          <p:cNvPr id="44" name="Retângulo: Cantos Arredondados 43">
            <a:extLst>
              <a:ext uri="{FF2B5EF4-FFF2-40B4-BE49-F238E27FC236}">
                <a16:creationId xmlns:a16="http://schemas.microsoft.com/office/drawing/2014/main" id="{A73BE37B-B7F9-419E-8A6E-E7564CE8F9BF}"/>
              </a:ext>
            </a:extLst>
          </p:cNvPr>
          <p:cNvSpPr/>
          <p:nvPr/>
        </p:nvSpPr>
        <p:spPr>
          <a:xfrm>
            <a:off x="731839" y="4437118"/>
            <a:ext cx="5364162" cy="786170"/>
          </a:xfrm>
          <a:prstGeom prst="roundRect">
            <a:avLst>
              <a:gd name="adj" fmla="val 25955"/>
            </a:avLst>
          </a:prstGeom>
          <a:solidFill>
            <a:srgbClr val="333A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5" name="CaixaDeTexto 44">
            <a:extLst>
              <a:ext uri="{FF2B5EF4-FFF2-40B4-BE49-F238E27FC236}">
                <a16:creationId xmlns:a16="http://schemas.microsoft.com/office/drawing/2014/main" id="{72D90239-0E79-401F-A968-60E531733BAD}"/>
              </a:ext>
            </a:extLst>
          </p:cNvPr>
          <p:cNvSpPr txBox="1"/>
          <p:nvPr/>
        </p:nvSpPr>
        <p:spPr>
          <a:xfrm>
            <a:off x="1552297" y="4601771"/>
            <a:ext cx="4986161" cy="6215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200"/>
              </a:lnSpc>
            </a:pPr>
            <a:r>
              <a:rPr lang="pt-BR" sz="2000" b="1" baseline="300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à segurança das atividades dos profissionais envolvidos; </a:t>
            </a:r>
          </a:p>
        </p:txBody>
      </p:sp>
      <p:sp>
        <p:nvSpPr>
          <p:cNvPr id="46" name="Retângulo: Cantos Arredondados 45">
            <a:extLst>
              <a:ext uri="{FF2B5EF4-FFF2-40B4-BE49-F238E27FC236}">
                <a16:creationId xmlns:a16="http://schemas.microsoft.com/office/drawing/2014/main" id="{5F61336E-9EE0-4749-9CC9-558637E1C945}"/>
              </a:ext>
            </a:extLst>
          </p:cNvPr>
          <p:cNvSpPr/>
          <p:nvPr/>
        </p:nvSpPr>
        <p:spPr>
          <a:xfrm>
            <a:off x="731838" y="5443631"/>
            <a:ext cx="5364162" cy="786170"/>
          </a:xfrm>
          <a:prstGeom prst="roundRect">
            <a:avLst>
              <a:gd name="adj" fmla="val 25955"/>
            </a:avLst>
          </a:prstGeom>
          <a:solidFill>
            <a:srgbClr val="333A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7" name="CaixaDeTexto 46">
            <a:extLst>
              <a:ext uri="{FF2B5EF4-FFF2-40B4-BE49-F238E27FC236}">
                <a16:creationId xmlns:a16="http://schemas.microsoft.com/office/drawing/2014/main" id="{08E5BA44-CA41-4741-9789-D52D6DF2D5D0}"/>
              </a:ext>
            </a:extLst>
          </p:cNvPr>
          <p:cNvSpPr txBox="1"/>
          <p:nvPr/>
        </p:nvSpPr>
        <p:spPr>
          <a:xfrm>
            <a:off x="1552297" y="5517510"/>
            <a:ext cx="4986161" cy="6215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200"/>
              </a:lnSpc>
            </a:pPr>
            <a:r>
              <a:rPr lang="pt-BR" sz="2000" b="1" baseline="300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à segurança e o sigilo das informações que </a:t>
            </a:r>
          </a:p>
          <a:p>
            <a:pPr>
              <a:lnSpc>
                <a:spcPts val="2200"/>
              </a:lnSpc>
            </a:pPr>
            <a:r>
              <a:rPr lang="pt-BR" sz="2000" b="1" baseline="300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devem ser protegidas pela confidencialidade</a:t>
            </a:r>
          </a:p>
        </p:txBody>
      </p:sp>
      <p:pic>
        <p:nvPicPr>
          <p:cNvPr id="5" name="Imagem 4" descr="Uma imagem contendo natureza&#10;&#10;Descrição gerada automaticamente">
            <a:extLst>
              <a:ext uri="{FF2B5EF4-FFF2-40B4-BE49-F238E27FC236}">
                <a16:creationId xmlns:a16="http://schemas.microsoft.com/office/drawing/2014/main" id="{19C94B3E-2A15-43DA-A4D1-FCCFBAEF681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774" b="837"/>
          <a:stretch/>
        </p:blipFill>
        <p:spPr>
          <a:xfrm>
            <a:off x="4894201" y="0"/>
            <a:ext cx="8217103" cy="6605578"/>
          </a:xfrm>
          <a:prstGeom prst="rect">
            <a:avLst/>
          </a:prstGeom>
        </p:spPr>
      </p:pic>
      <p:pic>
        <p:nvPicPr>
          <p:cNvPr id="48" name="Imagem 47">
            <a:extLst>
              <a:ext uri="{FF2B5EF4-FFF2-40B4-BE49-F238E27FC236}">
                <a16:creationId xmlns:a16="http://schemas.microsoft.com/office/drawing/2014/main" id="{648ABB8D-B107-465E-A1F6-8BD19DCBE89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1979" y="3512862"/>
            <a:ext cx="393022" cy="393022"/>
          </a:xfrm>
          <a:prstGeom prst="rect">
            <a:avLst/>
          </a:prstGeom>
        </p:spPr>
      </p:pic>
      <p:pic>
        <p:nvPicPr>
          <p:cNvPr id="49" name="Imagem 48">
            <a:extLst>
              <a:ext uri="{FF2B5EF4-FFF2-40B4-BE49-F238E27FC236}">
                <a16:creationId xmlns:a16="http://schemas.microsoft.com/office/drawing/2014/main" id="{DBC4E17C-F1F0-4BA8-9785-45A2D52CA68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1979" y="5640205"/>
            <a:ext cx="393022" cy="393022"/>
          </a:xfrm>
          <a:prstGeom prst="rect">
            <a:avLst/>
          </a:prstGeom>
        </p:spPr>
      </p:pic>
      <p:pic>
        <p:nvPicPr>
          <p:cNvPr id="50" name="Imagem 49">
            <a:extLst>
              <a:ext uri="{FF2B5EF4-FFF2-40B4-BE49-F238E27FC236}">
                <a16:creationId xmlns:a16="http://schemas.microsoft.com/office/drawing/2014/main" id="{1F40B5A8-F6ED-423F-8506-F91C560B74B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1979" y="2381056"/>
            <a:ext cx="393022" cy="393022"/>
          </a:xfrm>
          <a:prstGeom prst="rect">
            <a:avLst/>
          </a:prstGeom>
        </p:spPr>
      </p:pic>
      <p:pic>
        <p:nvPicPr>
          <p:cNvPr id="51" name="Imagem 50">
            <a:extLst>
              <a:ext uri="{FF2B5EF4-FFF2-40B4-BE49-F238E27FC236}">
                <a16:creationId xmlns:a16="http://schemas.microsoft.com/office/drawing/2014/main" id="{D54D21E2-A674-43FC-860D-BF7028421F69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1979" y="4633692"/>
            <a:ext cx="393022" cy="3930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53222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4293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idx="4294967295"/>
          </p:nvPr>
        </p:nvSpPr>
        <p:spPr>
          <a:xfrm>
            <a:off x="665983" y="810772"/>
            <a:ext cx="4879794" cy="471805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00000"/>
              </a:lnSpc>
            </a:pPr>
            <a:r>
              <a:rPr lang="pt-BR" sz="3200" b="1">
                <a:solidFill>
                  <a:srgbClr val="30E28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A quem sem aplica?</a:t>
            </a:r>
            <a:endParaRPr lang="pt-BR" sz="3200">
              <a:solidFill>
                <a:srgbClr val="30E28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41" name="CaixaDeTexto 40">
            <a:extLst>
              <a:ext uri="{FF2B5EF4-FFF2-40B4-BE49-F238E27FC236}">
                <a16:creationId xmlns:a16="http://schemas.microsoft.com/office/drawing/2014/main" id="{B28E175B-8579-4C7C-BBE9-F76DBE2A48AC}"/>
              </a:ext>
            </a:extLst>
          </p:cNvPr>
          <p:cNvSpPr txBox="1"/>
          <p:nvPr/>
        </p:nvSpPr>
        <p:spPr>
          <a:xfrm>
            <a:off x="665983" y="718973"/>
            <a:ext cx="2860673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950" b="1" cap="all" baseline="300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Código de Ética</a:t>
            </a: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55C8A099-59A0-46A6-A43C-F47C8E845550}"/>
              </a:ext>
            </a:extLst>
          </p:cNvPr>
          <p:cNvSpPr txBox="1"/>
          <p:nvPr/>
        </p:nvSpPr>
        <p:spPr>
          <a:xfrm>
            <a:off x="6878135" y="865167"/>
            <a:ext cx="4582028" cy="43860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ts val="2600"/>
              </a:lnSpc>
              <a:buClr>
                <a:srgbClr val="30E280"/>
              </a:buClr>
              <a:buSzPct val="112000"/>
              <a:buFont typeface="Arial" panose="020B0604020202020204" pitchFamily="34" charset="0"/>
              <a:buChar char="•"/>
            </a:pPr>
            <a:r>
              <a:rPr lang="pt-BR" sz="2400" b="1" baseline="300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Funcionários </a:t>
            </a:r>
          </a:p>
          <a:p>
            <a:pPr marL="342900" indent="-342900">
              <a:lnSpc>
                <a:spcPts val="2600"/>
              </a:lnSpc>
              <a:buClr>
                <a:srgbClr val="30E280"/>
              </a:buClr>
              <a:buSzPct val="112000"/>
              <a:buFont typeface="Arial" panose="020B0604020202020204" pitchFamily="34" charset="0"/>
              <a:buChar char="•"/>
            </a:pPr>
            <a:endParaRPr lang="pt-BR" sz="2400" b="1" baseline="3000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342900" indent="-342900">
              <a:lnSpc>
                <a:spcPts val="2600"/>
              </a:lnSpc>
              <a:buClr>
                <a:srgbClr val="30E280"/>
              </a:buClr>
              <a:buSzPct val="112000"/>
              <a:buFont typeface="Arial" panose="020B0604020202020204" pitchFamily="34" charset="0"/>
              <a:buChar char="•"/>
            </a:pPr>
            <a:r>
              <a:rPr lang="pt-BR" sz="2400" b="1" baseline="300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Membros da alta administração </a:t>
            </a:r>
          </a:p>
          <a:p>
            <a:pPr marL="342900" indent="-342900">
              <a:lnSpc>
                <a:spcPts val="2600"/>
              </a:lnSpc>
              <a:buClr>
                <a:srgbClr val="30E280"/>
              </a:buClr>
              <a:buSzPct val="112000"/>
              <a:buFont typeface="Arial" panose="020B0604020202020204" pitchFamily="34" charset="0"/>
              <a:buChar char="•"/>
            </a:pPr>
            <a:endParaRPr lang="pt-BR" sz="2400" b="1" baseline="3000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342900" indent="-342900">
              <a:lnSpc>
                <a:spcPts val="2600"/>
              </a:lnSpc>
              <a:buClr>
                <a:srgbClr val="30E280"/>
              </a:buClr>
              <a:buSzPct val="112000"/>
              <a:buFont typeface="Arial" panose="020B0604020202020204" pitchFamily="34" charset="0"/>
              <a:buChar char="•"/>
            </a:pPr>
            <a:r>
              <a:rPr lang="pt-BR" sz="2400" b="1" baseline="300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Acionistas </a:t>
            </a:r>
          </a:p>
          <a:p>
            <a:pPr marL="342900" indent="-342900">
              <a:lnSpc>
                <a:spcPts val="2600"/>
              </a:lnSpc>
              <a:buClr>
                <a:srgbClr val="30E280"/>
              </a:buClr>
              <a:buSzPct val="112000"/>
              <a:buFont typeface="Arial" panose="020B0604020202020204" pitchFamily="34" charset="0"/>
              <a:buChar char="•"/>
            </a:pPr>
            <a:endParaRPr lang="pt-BR" sz="2400" b="1" baseline="3000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342900" indent="-342900">
              <a:lnSpc>
                <a:spcPts val="2600"/>
              </a:lnSpc>
              <a:buClr>
                <a:srgbClr val="30E280"/>
              </a:buClr>
              <a:buSzPct val="112000"/>
              <a:buFont typeface="Arial" panose="020B0604020202020204" pitchFamily="34" charset="0"/>
              <a:buChar char="•"/>
            </a:pPr>
            <a:r>
              <a:rPr lang="pt-BR" sz="2400" b="1" baseline="300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Terceirizados </a:t>
            </a:r>
          </a:p>
          <a:p>
            <a:pPr marL="342900" indent="-342900">
              <a:lnSpc>
                <a:spcPts val="2600"/>
              </a:lnSpc>
              <a:buClr>
                <a:srgbClr val="30E280"/>
              </a:buClr>
              <a:buSzPct val="112000"/>
              <a:buFont typeface="Arial" panose="020B0604020202020204" pitchFamily="34" charset="0"/>
              <a:buChar char="•"/>
            </a:pPr>
            <a:endParaRPr lang="pt-BR" sz="2400" b="1" baseline="3000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342900" indent="-342900">
              <a:lnSpc>
                <a:spcPts val="2600"/>
              </a:lnSpc>
              <a:buClr>
                <a:srgbClr val="30E280"/>
              </a:buClr>
              <a:buSzPct val="112000"/>
              <a:buFont typeface="Arial" panose="020B0604020202020204" pitchFamily="34" charset="0"/>
              <a:buChar char="•"/>
            </a:pPr>
            <a:r>
              <a:rPr lang="pt-BR" sz="2400" b="1" baseline="300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Fornecedores </a:t>
            </a:r>
          </a:p>
          <a:p>
            <a:pPr marL="342900" indent="-342900">
              <a:lnSpc>
                <a:spcPts val="2600"/>
              </a:lnSpc>
              <a:buClr>
                <a:srgbClr val="30E280"/>
              </a:buClr>
              <a:buSzPct val="112000"/>
              <a:buFont typeface="Arial" panose="020B0604020202020204" pitchFamily="34" charset="0"/>
              <a:buChar char="•"/>
            </a:pPr>
            <a:endParaRPr lang="pt-BR" sz="2400" b="1" baseline="3000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342900" indent="-342900">
              <a:lnSpc>
                <a:spcPts val="2600"/>
              </a:lnSpc>
              <a:buClr>
                <a:srgbClr val="30E280"/>
              </a:buClr>
              <a:buSzPct val="112000"/>
              <a:buFont typeface="Arial" panose="020B0604020202020204" pitchFamily="34" charset="0"/>
              <a:buChar char="•"/>
            </a:pPr>
            <a:r>
              <a:rPr lang="pt-BR" sz="2400" b="1" baseline="300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Clientes </a:t>
            </a:r>
          </a:p>
          <a:p>
            <a:pPr marL="342900" indent="-342900">
              <a:lnSpc>
                <a:spcPts val="2600"/>
              </a:lnSpc>
              <a:buClr>
                <a:srgbClr val="30E280"/>
              </a:buClr>
              <a:buSzPct val="112000"/>
              <a:buFont typeface="Arial" panose="020B0604020202020204" pitchFamily="34" charset="0"/>
              <a:buChar char="•"/>
            </a:pPr>
            <a:endParaRPr lang="pt-BR" sz="2400" b="1" baseline="3000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342900" indent="-342900">
              <a:lnSpc>
                <a:spcPts val="2600"/>
              </a:lnSpc>
              <a:buClr>
                <a:srgbClr val="30E280"/>
              </a:buClr>
              <a:buSzPct val="112000"/>
              <a:buFont typeface="Arial" panose="020B0604020202020204" pitchFamily="34" charset="0"/>
              <a:buChar char="•"/>
            </a:pPr>
            <a:r>
              <a:rPr lang="pt-BR" sz="2400" b="1" baseline="300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Organizações públicas</a:t>
            </a:r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E3FB1AD6-93D0-4F54-AD79-745180457F7D}"/>
              </a:ext>
            </a:extLst>
          </p:cNvPr>
          <p:cNvSpPr txBox="1"/>
          <p:nvPr/>
        </p:nvSpPr>
        <p:spPr>
          <a:xfrm>
            <a:off x="6866260" y="5162548"/>
            <a:ext cx="44152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i="1" baseline="30000">
                <a:solidFill>
                  <a:srgbClr val="CC0066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[se a empresa possuir relacionamento com a administração pública – listar]</a:t>
            </a:r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5845FDED-26A2-4BBE-A825-8BD8E7EF466B}"/>
              </a:ext>
            </a:extLst>
          </p:cNvPr>
          <p:cNvSpPr txBox="1"/>
          <p:nvPr/>
        </p:nvSpPr>
        <p:spPr>
          <a:xfrm>
            <a:off x="648712" y="1827171"/>
            <a:ext cx="4813939" cy="1889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pt-BR" sz="2400" baseline="300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Todos que se relacionam de forma direta ou indireta com a</a:t>
            </a:r>
            <a:r>
              <a:rPr lang="pt-BR" sz="2400" baseline="30000">
                <a:solidFill>
                  <a:schemeClr val="bg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pt-BR" sz="2400" i="1" baseline="30000">
                <a:solidFill>
                  <a:srgbClr val="CC0066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[nome da empresa]</a:t>
            </a:r>
            <a:r>
              <a:rPr lang="pt-BR" sz="2400" baseline="300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, devem conhecer e zelar pelo </a:t>
            </a:r>
            <a:r>
              <a:rPr lang="pt-BR" sz="2400" b="1" baseline="30000">
                <a:solidFill>
                  <a:srgbClr val="30E28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cumprimento do Código de Ética</a:t>
            </a:r>
            <a:r>
              <a:rPr lang="pt-BR" sz="2400" baseline="300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, indistintamente do cargo que ocupam. </a:t>
            </a:r>
          </a:p>
        </p:txBody>
      </p:sp>
      <p:pic>
        <p:nvPicPr>
          <p:cNvPr id="5" name="Imagem 4" descr="Uma imagem contendo gráficos vetoriais&#10;&#10;Descrição gerada automaticamente">
            <a:extLst>
              <a:ext uri="{FF2B5EF4-FFF2-40B4-BE49-F238E27FC236}">
                <a16:creationId xmlns:a16="http://schemas.microsoft.com/office/drawing/2014/main" id="{B23498B3-B4C1-409A-8FB0-E6525ADB0A2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370" b="21498"/>
          <a:stretch/>
        </p:blipFill>
        <p:spPr>
          <a:xfrm>
            <a:off x="604108" y="3836020"/>
            <a:ext cx="4894845" cy="2698595"/>
          </a:xfrm>
          <a:prstGeom prst="rect">
            <a:avLst/>
          </a:prstGeom>
        </p:spPr>
      </p:pic>
      <p:pic>
        <p:nvPicPr>
          <p:cNvPr id="13" name="Imagem 12">
            <a:extLst>
              <a:ext uri="{FF2B5EF4-FFF2-40B4-BE49-F238E27FC236}">
                <a16:creationId xmlns:a16="http://schemas.microsoft.com/office/drawing/2014/main" id="{6273DD07-6228-41FD-A60E-C27AF6F18F9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1951" b="5570"/>
          <a:stretch/>
        </p:blipFill>
        <p:spPr>
          <a:xfrm rot="10800000" flipV="1">
            <a:off x="-83129" y="5598197"/>
            <a:ext cx="12310753" cy="1956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392356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4293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>
            <a:extLst>
              <a:ext uri="{FF2B5EF4-FFF2-40B4-BE49-F238E27FC236}">
                <a16:creationId xmlns:a16="http://schemas.microsoft.com/office/drawing/2014/main" id="{21123E61-8C1F-412C-829F-C81256D5C51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1951" b="5684"/>
          <a:stretch/>
        </p:blipFill>
        <p:spPr>
          <a:xfrm rot="10800000">
            <a:off x="-2" y="-1"/>
            <a:ext cx="12192001" cy="1946407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 idx="4294967295"/>
          </p:nvPr>
        </p:nvSpPr>
        <p:spPr>
          <a:xfrm>
            <a:off x="665983" y="905772"/>
            <a:ext cx="4879794" cy="471805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00000"/>
              </a:lnSpc>
            </a:pPr>
            <a:r>
              <a:rPr lang="pt-BR" sz="3200" b="1">
                <a:solidFill>
                  <a:srgbClr val="30E28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Às pessoas</a:t>
            </a:r>
            <a:endParaRPr lang="pt-BR" sz="3200">
              <a:solidFill>
                <a:srgbClr val="30E28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41" name="CaixaDeTexto 40">
            <a:extLst>
              <a:ext uri="{FF2B5EF4-FFF2-40B4-BE49-F238E27FC236}">
                <a16:creationId xmlns:a16="http://schemas.microsoft.com/office/drawing/2014/main" id="{B28E175B-8579-4C7C-BBE9-F76DBE2A48AC}"/>
              </a:ext>
            </a:extLst>
          </p:cNvPr>
          <p:cNvSpPr txBox="1"/>
          <p:nvPr/>
        </p:nvSpPr>
        <p:spPr>
          <a:xfrm>
            <a:off x="665983" y="718973"/>
            <a:ext cx="2860673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950" b="1" cap="all" baseline="30000">
                <a:solidFill>
                  <a:srgbClr val="242934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Princípios da </a:t>
            </a:r>
            <a:r>
              <a:rPr lang="pt-BR" sz="1950" b="1" cap="all" baseline="30000">
                <a:solidFill>
                  <a:srgbClr val="CC0066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[empresa]</a:t>
            </a: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55C8A099-59A0-46A6-A43C-F47C8E845550}"/>
              </a:ext>
            </a:extLst>
          </p:cNvPr>
          <p:cNvSpPr txBox="1"/>
          <p:nvPr/>
        </p:nvSpPr>
        <p:spPr>
          <a:xfrm>
            <a:off x="1033760" y="2374716"/>
            <a:ext cx="5331413" cy="33857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ts val="2600"/>
              </a:lnSpc>
              <a:buClr>
                <a:srgbClr val="30E280"/>
              </a:buClr>
              <a:buSzPct val="112000"/>
              <a:buFont typeface="Arial" panose="020B0604020202020204" pitchFamily="34" charset="0"/>
              <a:buChar char="•"/>
            </a:pPr>
            <a:r>
              <a:rPr lang="pt-BR" sz="2400" baseline="300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O zelo, permanente, pela utilização adequada e econômica dos recursos materiais, técnicos e financeiros da </a:t>
            </a:r>
            <a:r>
              <a:rPr lang="pt-BR" sz="2400" i="1" baseline="30000">
                <a:solidFill>
                  <a:srgbClr val="CC0066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[nome da empresa] </a:t>
            </a:r>
          </a:p>
          <a:p>
            <a:pPr marL="342900" indent="-342900">
              <a:lnSpc>
                <a:spcPts val="2600"/>
              </a:lnSpc>
              <a:buClr>
                <a:srgbClr val="30E280"/>
              </a:buClr>
              <a:buSzPct val="112000"/>
              <a:buFont typeface="Arial" panose="020B0604020202020204" pitchFamily="34" charset="0"/>
              <a:buChar char="•"/>
            </a:pPr>
            <a:endParaRPr lang="pt-BR" sz="2400" baseline="3000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342900" indent="-342900">
              <a:lnSpc>
                <a:spcPts val="2600"/>
              </a:lnSpc>
              <a:buClr>
                <a:srgbClr val="30E280"/>
              </a:buClr>
              <a:buSzPct val="112000"/>
              <a:buFont typeface="Arial" panose="020B0604020202020204" pitchFamily="34" charset="0"/>
              <a:buChar char="•"/>
            </a:pPr>
            <a:r>
              <a:rPr lang="pt-BR" sz="2400" baseline="300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A preservação e respeito à imagem, ao patrimônio e aos interesses da </a:t>
            </a:r>
            <a:r>
              <a:rPr lang="pt-BR" sz="2400" i="1" baseline="30000">
                <a:solidFill>
                  <a:srgbClr val="CC0066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[nome da empresa] </a:t>
            </a:r>
          </a:p>
          <a:p>
            <a:pPr marL="342900" indent="-342900">
              <a:lnSpc>
                <a:spcPts val="2600"/>
              </a:lnSpc>
              <a:buClr>
                <a:srgbClr val="30E280"/>
              </a:buClr>
              <a:buSzPct val="112000"/>
              <a:buFont typeface="Arial" panose="020B0604020202020204" pitchFamily="34" charset="0"/>
              <a:buChar char="•"/>
            </a:pPr>
            <a:endParaRPr lang="pt-BR" sz="2400" baseline="3000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342900" indent="-342900">
              <a:lnSpc>
                <a:spcPts val="2600"/>
              </a:lnSpc>
              <a:buClr>
                <a:srgbClr val="30E280"/>
              </a:buClr>
              <a:buSzPct val="112000"/>
              <a:buFont typeface="Arial" panose="020B0604020202020204" pitchFamily="34" charset="0"/>
              <a:buChar char="•"/>
            </a:pPr>
            <a:r>
              <a:rPr lang="pt-BR" sz="2400" baseline="300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A valorização e o estímulo à conduta ética individual e coletiva</a:t>
            </a:r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EB683C35-B2F0-4E81-B6EA-3BF8E27E0F1A}"/>
              </a:ext>
            </a:extLst>
          </p:cNvPr>
          <p:cNvSpPr/>
          <p:nvPr/>
        </p:nvSpPr>
        <p:spPr>
          <a:xfrm>
            <a:off x="0" y="5747657"/>
            <a:ext cx="12192000" cy="1110343"/>
          </a:xfrm>
          <a:prstGeom prst="rect">
            <a:avLst/>
          </a:prstGeom>
          <a:solidFill>
            <a:srgbClr val="1B1F27">
              <a:alpha val="5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0" name="Imagem 9">
            <a:extLst>
              <a:ext uri="{FF2B5EF4-FFF2-40B4-BE49-F238E27FC236}">
                <a16:creationId xmlns:a16="http://schemas.microsoft.com/office/drawing/2014/main" id="{ABBFE58E-203F-4EE4-9125-E40E3E8E455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5906" y="-7404"/>
            <a:ext cx="6800265" cy="6800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192146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4293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idx="4294967295"/>
          </p:nvPr>
        </p:nvSpPr>
        <p:spPr>
          <a:xfrm>
            <a:off x="665983" y="905772"/>
            <a:ext cx="9380542" cy="471805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00000"/>
              </a:lnSpc>
            </a:pPr>
            <a:r>
              <a:rPr lang="pt-BR" sz="3200" b="1">
                <a:solidFill>
                  <a:srgbClr val="30E28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Condutas aceitáveis aos dirigentes e empregados da </a:t>
            </a:r>
            <a:r>
              <a:rPr lang="pt-BR" sz="3200" b="1">
                <a:solidFill>
                  <a:srgbClr val="CC0066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[nome da empresa]</a:t>
            </a:r>
            <a:endParaRPr lang="pt-BR" sz="3200">
              <a:solidFill>
                <a:srgbClr val="CC0066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41" name="CaixaDeTexto 40">
            <a:extLst>
              <a:ext uri="{FF2B5EF4-FFF2-40B4-BE49-F238E27FC236}">
                <a16:creationId xmlns:a16="http://schemas.microsoft.com/office/drawing/2014/main" id="{B28E175B-8579-4C7C-BBE9-F76DBE2A48AC}"/>
              </a:ext>
            </a:extLst>
          </p:cNvPr>
          <p:cNvSpPr txBox="1"/>
          <p:nvPr/>
        </p:nvSpPr>
        <p:spPr>
          <a:xfrm>
            <a:off x="665983" y="718973"/>
            <a:ext cx="2860673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950" b="1" cap="all" baseline="300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Princípios da </a:t>
            </a:r>
            <a:r>
              <a:rPr lang="pt-BR" sz="1950" b="1" cap="all" baseline="30000">
                <a:solidFill>
                  <a:srgbClr val="CC0066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[empresa]</a:t>
            </a: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55C8A099-59A0-46A6-A43C-F47C8E845550}"/>
              </a:ext>
            </a:extLst>
          </p:cNvPr>
          <p:cNvSpPr txBox="1"/>
          <p:nvPr/>
        </p:nvSpPr>
        <p:spPr>
          <a:xfrm>
            <a:off x="665983" y="2713280"/>
            <a:ext cx="10794180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Clr>
                <a:srgbClr val="30E280"/>
              </a:buClr>
              <a:buSzPct val="112000"/>
              <a:buFont typeface="Arial" panose="020B0604020202020204" pitchFamily="34" charset="0"/>
              <a:buChar char="•"/>
            </a:pPr>
            <a:r>
              <a:rPr lang="pt-BR" sz="2000" baseline="300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Não utilizar influências internas ou externas para a obtenção de vantagens pessoais e funcionais </a:t>
            </a:r>
          </a:p>
          <a:p>
            <a:pPr marL="342900" indent="-342900">
              <a:buClr>
                <a:srgbClr val="30E280"/>
              </a:buClr>
              <a:buSzPct val="112000"/>
              <a:buFont typeface="Arial" panose="020B0604020202020204" pitchFamily="34" charset="0"/>
              <a:buChar char="•"/>
            </a:pPr>
            <a:endParaRPr lang="pt-BR" sz="2000" baseline="3000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342900" indent="-342900">
              <a:buClr>
                <a:srgbClr val="30E280"/>
              </a:buClr>
              <a:buSzPct val="112000"/>
              <a:buFont typeface="Arial" panose="020B0604020202020204" pitchFamily="34" charset="0"/>
              <a:buChar char="•"/>
            </a:pPr>
            <a:r>
              <a:rPr lang="pt-BR" sz="2000" baseline="300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Eximir-se de fazer uso do cargo, da função de confiança ocupada ou da condição de empregado da </a:t>
            </a:r>
            <a:r>
              <a:rPr lang="pt-BR" sz="2000" i="1" baseline="30000">
                <a:solidFill>
                  <a:srgbClr val="CC0066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[nome da empresa]</a:t>
            </a:r>
            <a:r>
              <a:rPr lang="pt-BR" sz="2000" i="1" baseline="300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pt-BR" sz="2000" baseline="300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para obter vantagens para si ou para terceiros </a:t>
            </a:r>
          </a:p>
          <a:p>
            <a:pPr marL="342900" indent="-342900">
              <a:buClr>
                <a:srgbClr val="30E280"/>
              </a:buClr>
              <a:buSzPct val="112000"/>
              <a:buFont typeface="Arial" panose="020B0604020202020204" pitchFamily="34" charset="0"/>
              <a:buChar char="•"/>
            </a:pPr>
            <a:endParaRPr lang="pt-BR" sz="2000" baseline="3000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342900" indent="-342900">
              <a:buClr>
                <a:srgbClr val="30E280"/>
              </a:buClr>
              <a:buSzPct val="112000"/>
              <a:buFont typeface="Arial" panose="020B0604020202020204" pitchFamily="34" charset="0"/>
              <a:buChar char="•"/>
            </a:pPr>
            <a:r>
              <a:rPr lang="pt-BR" sz="2000" baseline="300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Utilizar os recursos da [nome da empresa] apenas para finalidades de interesse da Empresa </a:t>
            </a:r>
          </a:p>
          <a:p>
            <a:pPr marL="342900" indent="-342900">
              <a:buClr>
                <a:srgbClr val="30E280"/>
              </a:buClr>
              <a:buSzPct val="112000"/>
              <a:buFont typeface="Arial" panose="020B0604020202020204" pitchFamily="34" charset="0"/>
              <a:buChar char="•"/>
            </a:pPr>
            <a:endParaRPr lang="pt-BR" sz="2000" baseline="3000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342900" indent="-342900">
              <a:buClr>
                <a:srgbClr val="30E280"/>
              </a:buClr>
              <a:buSzPct val="112000"/>
              <a:buFont typeface="Arial" panose="020B0604020202020204" pitchFamily="34" charset="0"/>
              <a:buChar char="•"/>
            </a:pPr>
            <a:r>
              <a:rPr lang="pt-BR" sz="2000" baseline="300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Recusar de pessoas físicas e/ou jurídicas que mantenham relações comerciais com a </a:t>
            </a:r>
            <a:r>
              <a:rPr lang="pt-BR" sz="2000" i="1" baseline="30000">
                <a:solidFill>
                  <a:srgbClr val="CC0066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[nome da empresa] </a:t>
            </a:r>
            <a:r>
              <a:rPr lang="pt-BR" sz="2000" baseline="300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presentes e/ou brindes de valor superior a </a:t>
            </a:r>
            <a:r>
              <a:rPr lang="pt-BR" sz="2000" i="1" baseline="30000">
                <a:solidFill>
                  <a:srgbClr val="CC0066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[ R$ XXX,XX (XXX Reais) ]</a:t>
            </a:r>
          </a:p>
          <a:p>
            <a:pPr marL="342900" indent="-342900">
              <a:buClr>
                <a:srgbClr val="30E280"/>
              </a:buClr>
              <a:buSzPct val="112000"/>
              <a:buFont typeface="Arial" panose="020B0604020202020204" pitchFamily="34" charset="0"/>
              <a:buChar char="•"/>
            </a:pPr>
            <a:endParaRPr lang="pt-BR" sz="2000" i="1" baseline="30000">
              <a:solidFill>
                <a:srgbClr val="CC0066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342900" indent="-342900">
              <a:buClr>
                <a:srgbClr val="30E280"/>
              </a:buClr>
              <a:buSzPct val="112000"/>
              <a:buFont typeface="Arial" panose="020B0604020202020204" pitchFamily="34" charset="0"/>
              <a:buChar char="•"/>
            </a:pPr>
            <a:r>
              <a:rPr lang="pt-BR" sz="2000" baseline="300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Estar acompanhado, de outro empregado ou da chefia ou de um par, ao manter qualquer relacionamento com fornecedor ou parceiro que resulte ou que possa resultar em contratação que atenda a interesse ou necessidade da </a:t>
            </a:r>
            <a:r>
              <a:rPr lang="pt-BR" sz="2000" i="1" baseline="30000">
                <a:solidFill>
                  <a:srgbClr val="CC0066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[nome da empresa] </a:t>
            </a:r>
          </a:p>
          <a:p>
            <a:pPr marL="342900" indent="-342900">
              <a:buClr>
                <a:srgbClr val="30E280"/>
              </a:buClr>
              <a:buSzPct val="112000"/>
              <a:buFont typeface="Arial" panose="020B0604020202020204" pitchFamily="34" charset="0"/>
              <a:buChar char="•"/>
            </a:pPr>
            <a:endParaRPr lang="pt-BR" sz="2000" i="1" baseline="30000">
              <a:solidFill>
                <a:srgbClr val="CC0066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342900" indent="-342900">
              <a:buClr>
                <a:srgbClr val="30E280"/>
              </a:buClr>
              <a:buSzPct val="112000"/>
              <a:buFont typeface="Arial" panose="020B0604020202020204" pitchFamily="34" charset="0"/>
              <a:buChar char="•"/>
            </a:pPr>
            <a:r>
              <a:rPr lang="pt-BR" sz="2000" baseline="300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Proceder com lealdade, justiça e franqueza nas relações do trabalho</a:t>
            </a:r>
          </a:p>
        </p:txBody>
      </p:sp>
    </p:spTree>
    <p:extLst>
      <p:ext uri="{BB962C8B-B14F-4D97-AF65-F5344CB8AC3E}">
        <p14:creationId xmlns:p14="http://schemas.microsoft.com/office/powerpoint/2010/main" val="340673070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4293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idx="4294967295"/>
          </p:nvPr>
        </p:nvSpPr>
        <p:spPr>
          <a:xfrm>
            <a:off x="665983" y="905772"/>
            <a:ext cx="9380542" cy="471805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00000"/>
              </a:lnSpc>
            </a:pPr>
            <a:r>
              <a:rPr lang="pt-BR" sz="3200" b="1">
                <a:solidFill>
                  <a:srgbClr val="30E28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Condutas aceitáveis aos dirigentes e empregados da </a:t>
            </a:r>
            <a:r>
              <a:rPr lang="pt-BR" sz="3200" b="1">
                <a:solidFill>
                  <a:srgbClr val="CC0066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[nome da empresa]</a:t>
            </a:r>
            <a:endParaRPr lang="pt-BR" sz="3200">
              <a:solidFill>
                <a:srgbClr val="CC0066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41" name="CaixaDeTexto 40">
            <a:extLst>
              <a:ext uri="{FF2B5EF4-FFF2-40B4-BE49-F238E27FC236}">
                <a16:creationId xmlns:a16="http://schemas.microsoft.com/office/drawing/2014/main" id="{B28E175B-8579-4C7C-BBE9-F76DBE2A48AC}"/>
              </a:ext>
            </a:extLst>
          </p:cNvPr>
          <p:cNvSpPr txBox="1"/>
          <p:nvPr/>
        </p:nvSpPr>
        <p:spPr>
          <a:xfrm>
            <a:off x="665983" y="718973"/>
            <a:ext cx="2860673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950" b="1" cap="all" baseline="300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Princípios da </a:t>
            </a:r>
            <a:r>
              <a:rPr lang="pt-BR" sz="1950" b="1" cap="all" baseline="30000">
                <a:solidFill>
                  <a:srgbClr val="CC0066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[empresa]</a:t>
            </a: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55C8A099-59A0-46A6-A43C-F47C8E845550}"/>
              </a:ext>
            </a:extLst>
          </p:cNvPr>
          <p:cNvSpPr txBox="1"/>
          <p:nvPr/>
        </p:nvSpPr>
        <p:spPr>
          <a:xfrm>
            <a:off x="665983" y="2318960"/>
            <a:ext cx="5303017" cy="42090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ts val="1900"/>
              </a:lnSpc>
              <a:buClr>
                <a:srgbClr val="30E280"/>
              </a:buClr>
              <a:buSzPct val="112000"/>
              <a:buFont typeface="Arial" panose="020B0604020202020204" pitchFamily="34" charset="0"/>
              <a:buChar char="•"/>
            </a:pPr>
            <a:r>
              <a:rPr lang="pt-BR" sz="2000" baseline="300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Reivindicar benefícios ou vantagens pessoais para si ou para terceiros, em decorrência de relacionamento firmado em nome da </a:t>
            </a:r>
            <a:r>
              <a:rPr lang="pt-BR" sz="2000" i="1" baseline="30000">
                <a:solidFill>
                  <a:srgbClr val="CC0066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[nome da empresa]</a:t>
            </a:r>
            <a:r>
              <a:rPr lang="pt-BR" sz="2000" baseline="300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com qualquer organização com a qual a </a:t>
            </a:r>
            <a:r>
              <a:rPr lang="pt-BR" sz="2000" i="1" baseline="30000">
                <a:solidFill>
                  <a:srgbClr val="CC0066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[nome da empresa] </a:t>
            </a:r>
            <a:r>
              <a:rPr lang="pt-BR" sz="2000" baseline="300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mantenha um relacionamento comercial ou financeiro  </a:t>
            </a:r>
          </a:p>
          <a:p>
            <a:pPr marL="342900" indent="-342900">
              <a:lnSpc>
                <a:spcPts val="1900"/>
              </a:lnSpc>
              <a:buClr>
                <a:srgbClr val="30E280"/>
              </a:buClr>
              <a:buSzPct val="112000"/>
              <a:buFont typeface="Arial" panose="020B0604020202020204" pitchFamily="34" charset="0"/>
              <a:buChar char="•"/>
            </a:pPr>
            <a:endParaRPr lang="pt-BR" sz="2000" baseline="3000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342900" indent="-342900">
              <a:lnSpc>
                <a:spcPts val="1900"/>
              </a:lnSpc>
              <a:buClr>
                <a:srgbClr val="30E280"/>
              </a:buClr>
              <a:buSzPct val="112000"/>
              <a:buFont typeface="Arial" panose="020B0604020202020204" pitchFamily="34" charset="0"/>
              <a:buChar char="•"/>
            </a:pPr>
            <a:r>
              <a:rPr lang="pt-BR" sz="2000" baseline="300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Ser conivente ou omisso em relação a erros e infrações ao Código de Ética e às disposições legais e regulamentares vigentes </a:t>
            </a:r>
          </a:p>
          <a:p>
            <a:pPr marL="342900" indent="-342900">
              <a:lnSpc>
                <a:spcPts val="1900"/>
              </a:lnSpc>
              <a:buClr>
                <a:srgbClr val="30E280"/>
              </a:buClr>
              <a:buSzPct val="112000"/>
              <a:buFont typeface="Arial" panose="020B0604020202020204" pitchFamily="34" charset="0"/>
              <a:buChar char="•"/>
            </a:pPr>
            <a:endParaRPr lang="pt-BR" sz="2000" baseline="3000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342900" indent="-342900">
              <a:lnSpc>
                <a:spcPts val="1900"/>
              </a:lnSpc>
              <a:buClr>
                <a:srgbClr val="30E280"/>
              </a:buClr>
              <a:buSzPct val="112000"/>
              <a:buFont typeface="Arial" panose="020B0604020202020204" pitchFamily="34" charset="0"/>
              <a:buChar char="•"/>
            </a:pPr>
            <a:r>
              <a:rPr lang="pt-BR" sz="2000" baseline="300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Pleitear, solicitar ou receber presentes, ou vantagens de qualquer espécie, para si ou para terceiros em troca de concessões ou privilégios de qualquer natureza junto a </a:t>
            </a:r>
            <a:r>
              <a:rPr lang="pt-BR" sz="2000" i="1" baseline="30000">
                <a:solidFill>
                  <a:srgbClr val="CC0066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[nome da empresa] </a:t>
            </a:r>
          </a:p>
          <a:p>
            <a:pPr marL="342900" indent="-342900">
              <a:lnSpc>
                <a:spcPts val="1900"/>
              </a:lnSpc>
              <a:buClr>
                <a:srgbClr val="30E280"/>
              </a:buClr>
              <a:buSzPct val="112000"/>
              <a:buFont typeface="Arial" panose="020B0604020202020204" pitchFamily="34" charset="0"/>
              <a:buChar char="•"/>
            </a:pPr>
            <a:endParaRPr lang="pt-BR" sz="2000" baseline="3000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342900" indent="-342900">
              <a:lnSpc>
                <a:spcPts val="1900"/>
              </a:lnSpc>
              <a:buClr>
                <a:srgbClr val="30E280"/>
              </a:buClr>
              <a:buSzPct val="112000"/>
              <a:buFont typeface="Arial" panose="020B0604020202020204" pitchFamily="34" charset="0"/>
              <a:buChar char="•"/>
            </a:pPr>
            <a:r>
              <a:rPr lang="pt-BR" sz="2000" baseline="300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Impedir ou dificultar a apuração de irregularidades cometidas na Empresa 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C525970E-FE64-4FEF-8518-2047466B3C77}"/>
              </a:ext>
            </a:extLst>
          </p:cNvPr>
          <p:cNvSpPr txBox="1"/>
          <p:nvPr/>
        </p:nvSpPr>
        <p:spPr>
          <a:xfrm>
            <a:off x="6745274" y="2318960"/>
            <a:ext cx="4809576" cy="39653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ts val="1900"/>
              </a:lnSpc>
              <a:buClr>
                <a:srgbClr val="30E280"/>
              </a:buClr>
              <a:buSzPct val="112000"/>
              <a:buFont typeface="Arial" panose="020B0604020202020204" pitchFamily="34" charset="0"/>
              <a:buChar char="•"/>
            </a:pPr>
            <a:r>
              <a:rPr lang="pt-BR" sz="2000" baseline="300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Obter vantagens, para si ou para terceiros, decorrente do acesso privilegiado a informações da </a:t>
            </a:r>
            <a:r>
              <a:rPr lang="pt-BR" sz="2000" i="1" baseline="30000">
                <a:solidFill>
                  <a:srgbClr val="CC0066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[nome da empresa]</a:t>
            </a:r>
            <a:r>
              <a:rPr lang="pt-BR" sz="2000" baseline="300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.</a:t>
            </a:r>
          </a:p>
          <a:p>
            <a:pPr marL="342900" indent="-342900">
              <a:lnSpc>
                <a:spcPts val="1900"/>
              </a:lnSpc>
              <a:buClr>
                <a:srgbClr val="30E280"/>
              </a:buClr>
              <a:buSzPct val="112000"/>
              <a:buFont typeface="Arial" panose="020B0604020202020204" pitchFamily="34" charset="0"/>
              <a:buChar char="•"/>
            </a:pPr>
            <a:endParaRPr lang="pt-BR" sz="2000" baseline="3000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342900" indent="-342900">
              <a:lnSpc>
                <a:spcPts val="1900"/>
              </a:lnSpc>
              <a:buClr>
                <a:srgbClr val="30E280"/>
              </a:buClr>
              <a:buSzPct val="112000"/>
              <a:buFont typeface="Arial" panose="020B0604020202020204" pitchFamily="34" charset="0"/>
              <a:buChar char="•"/>
            </a:pPr>
            <a:r>
              <a:rPr lang="pt-BR" sz="2000" baseline="300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Utilizar em benefício próprio ou repassar a terceiros, documentos, trabalhos, metodologias, produtos, ferramentas, serviços e informações de propriedade da </a:t>
            </a:r>
            <a:r>
              <a:rPr lang="pt-BR" sz="2000" i="1" baseline="30000">
                <a:solidFill>
                  <a:srgbClr val="CC0066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[nome da empresa] </a:t>
            </a:r>
            <a:r>
              <a:rPr lang="pt-BR" sz="2000" baseline="300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ou de seus clientes e fornecedores, salvo por determinação legal ou judicial </a:t>
            </a:r>
          </a:p>
          <a:p>
            <a:pPr marL="342900" indent="-342900">
              <a:lnSpc>
                <a:spcPts val="1900"/>
              </a:lnSpc>
              <a:buClr>
                <a:srgbClr val="30E280"/>
              </a:buClr>
              <a:buSzPct val="112000"/>
              <a:buFont typeface="Arial" panose="020B0604020202020204" pitchFamily="34" charset="0"/>
              <a:buChar char="•"/>
            </a:pPr>
            <a:endParaRPr lang="pt-BR" sz="2000" baseline="3000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342900" indent="-342900">
              <a:lnSpc>
                <a:spcPts val="1900"/>
              </a:lnSpc>
              <a:buClr>
                <a:srgbClr val="30E280"/>
              </a:buClr>
              <a:buSzPct val="112000"/>
              <a:buFont typeface="Arial" panose="020B0604020202020204" pitchFamily="34" charset="0"/>
              <a:buChar char="•"/>
            </a:pPr>
            <a:r>
              <a:rPr lang="pt-BR" sz="2000" baseline="300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Priorizar e preservar interesses pessoais, de clientes, órgãos governamentais, instituições financeiras, fornecedores, entidades e outras empresas, em detrimento dos interesses da </a:t>
            </a:r>
            <a:r>
              <a:rPr lang="pt-BR" sz="2000" i="1" baseline="30000">
                <a:solidFill>
                  <a:srgbClr val="CC0066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[nome da empresa]</a:t>
            </a:r>
          </a:p>
        </p:txBody>
      </p:sp>
    </p:spTree>
    <p:extLst>
      <p:ext uri="{BB962C8B-B14F-4D97-AF65-F5344CB8AC3E}">
        <p14:creationId xmlns:p14="http://schemas.microsoft.com/office/powerpoint/2010/main" val="175730518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4293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idx="4294967295"/>
          </p:nvPr>
        </p:nvSpPr>
        <p:spPr>
          <a:xfrm>
            <a:off x="665983" y="905772"/>
            <a:ext cx="9380542" cy="471805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00000"/>
              </a:lnSpc>
            </a:pPr>
            <a:r>
              <a:rPr lang="pt-BR" sz="3200" b="1">
                <a:solidFill>
                  <a:srgbClr val="30E28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Terceirização</a:t>
            </a:r>
            <a:endParaRPr lang="pt-BR" sz="3200">
              <a:solidFill>
                <a:srgbClr val="CC0066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41" name="CaixaDeTexto 40">
            <a:extLst>
              <a:ext uri="{FF2B5EF4-FFF2-40B4-BE49-F238E27FC236}">
                <a16:creationId xmlns:a16="http://schemas.microsoft.com/office/drawing/2014/main" id="{B28E175B-8579-4C7C-BBE9-F76DBE2A48AC}"/>
              </a:ext>
            </a:extLst>
          </p:cNvPr>
          <p:cNvSpPr txBox="1"/>
          <p:nvPr/>
        </p:nvSpPr>
        <p:spPr>
          <a:xfrm>
            <a:off x="665983" y="718973"/>
            <a:ext cx="2860673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950" b="1" cap="all" baseline="300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Princípios da </a:t>
            </a:r>
            <a:r>
              <a:rPr lang="pt-BR" sz="1950" b="1" cap="all" baseline="30000">
                <a:solidFill>
                  <a:srgbClr val="CC0066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[empresa]</a:t>
            </a: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55C8A099-59A0-46A6-A43C-F47C8E845550}"/>
              </a:ext>
            </a:extLst>
          </p:cNvPr>
          <p:cNvSpPr txBox="1"/>
          <p:nvPr/>
        </p:nvSpPr>
        <p:spPr>
          <a:xfrm>
            <a:off x="665983" y="1797864"/>
            <a:ext cx="4884453" cy="4696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ts val="1900"/>
              </a:lnSpc>
              <a:buClr>
                <a:srgbClr val="30E280"/>
              </a:buClr>
              <a:buSzPct val="112000"/>
              <a:buFont typeface="Arial" panose="020B0604020202020204" pitchFamily="34" charset="0"/>
              <a:buChar char="•"/>
            </a:pPr>
            <a:r>
              <a:rPr lang="pt-BR" sz="2000" baseline="300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Empregados de prestadores de serviço não devem ter subordinação direta a empregados da empresa; </a:t>
            </a:r>
          </a:p>
          <a:p>
            <a:pPr>
              <a:lnSpc>
                <a:spcPts val="1900"/>
              </a:lnSpc>
              <a:buClr>
                <a:srgbClr val="30E280"/>
              </a:buClr>
              <a:buSzPct val="112000"/>
            </a:pPr>
            <a:endParaRPr lang="pt-BR" sz="2000" baseline="3000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342900" indent="-342900">
              <a:lnSpc>
                <a:spcPts val="1900"/>
              </a:lnSpc>
              <a:buClr>
                <a:srgbClr val="30E280"/>
              </a:buClr>
              <a:buSzPct val="112000"/>
              <a:buFont typeface="Arial" panose="020B0604020202020204" pitchFamily="34" charset="0"/>
              <a:buChar char="•"/>
            </a:pPr>
            <a:r>
              <a:rPr lang="pt-BR" sz="2000" baseline="300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Contratação deverá ser efetuada pelo serviço a ser executado, e não pela mão de obra, exceto no caso de mão de obra temporária; </a:t>
            </a:r>
          </a:p>
          <a:p>
            <a:pPr marL="342900" indent="-342900">
              <a:lnSpc>
                <a:spcPts val="1900"/>
              </a:lnSpc>
              <a:buClr>
                <a:srgbClr val="30E280"/>
              </a:buClr>
              <a:buSzPct val="112000"/>
              <a:buFont typeface="Arial" panose="020B0604020202020204" pitchFamily="34" charset="0"/>
              <a:buChar char="•"/>
            </a:pPr>
            <a:endParaRPr lang="pt-BR" sz="2000" baseline="3000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342900" indent="-342900">
              <a:lnSpc>
                <a:spcPts val="1900"/>
              </a:lnSpc>
              <a:buClr>
                <a:srgbClr val="30E280"/>
              </a:buClr>
              <a:buSzPct val="112000"/>
              <a:buFont typeface="Arial" panose="020B0604020202020204" pitchFamily="34" charset="0"/>
              <a:buChar char="•"/>
            </a:pPr>
            <a:r>
              <a:rPr lang="pt-BR" sz="2000" baseline="300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Toda comunicação de execução do serviço ocorra por meio de prepostos; </a:t>
            </a:r>
          </a:p>
          <a:p>
            <a:pPr marL="342900" indent="-342900">
              <a:lnSpc>
                <a:spcPts val="1900"/>
              </a:lnSpc>
              <a:buClr>
                <a:srgbClr val="30E280"/>
              </a:buClr>
              <a:buSzPct val="112000"/>
              <a:buFont typeface="Arial" panose="020B0604020202020204" pitchFamily="34" charset="0"/>
              <a:buChar char="•"/>
            </a:pPr>
            <a:endParaRPr lang="pt-BR" sz="2000" baseline="3000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342900" indent="-342900">
              <a:lnSpc>
                <a:spcPts val="1900"/>
              </a:lnSpc>
              <a:buClr>
                <a:srgbClr val="30E280"/>
              </a:buClr>
              <a:buSzPct val="112000"/>
              <a:buFont typeface="Arial" panose="020B0604020202020204" pitchFamily="34" charset="0"/>
              <a:buChar char="•"/>
            </a:pPr>
            <a:r>
              <a:rPr lang="pt-BR" sz="2000" baseline="300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Na execução do serviço não poderá haver pessoalidade;</a:t>
            </a:r>
          </a:p>
          <a:p>
            <a:pPr marL="342900" indent="-342900">
              <a:lnSpc>
                <a:spcPts val="1900"/>
              </a:lnSpc>
              <a:buClr>
                <a:srgbClr val="30E280"/>
              </a:buClr>
              <a:buSzPct val="112000"/>
              <a:buFont typeface="Arial" panose="020B0604020202020204" pitchFamily="34" charset="0"/>
              <a:buChar char="•"/>
            </a:pPr>
            <a:endParaRPr lang="pt-BR" sz="2000" baseline="3000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342900" indent="-342900">
              <a:lnSpc>
                <a:spcPts val="1900"/>
              </a:lnSpc>
              <a:buClr>
                <a:srgbClr val="30E280"/>
              </a:buClr>
              <a:buSzPct val="112000"/>
              <a:buFont typeface="Arial" panose="020B0604020202020204" pitchFamily="34" charset="0"/>
              <a:buChar char="•"/>
            </a:pPr>
            <a:r>
              <a:rPr lang="pt-BR" sz="2000" baseline="300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Manter a gestão estratégica nas atividades vinculadas ao negócio; </a:t>
            </a:r>
          </a:p>
          <a:p>
            <a:pPr marL="342900" indent="-342900">
              <a:lnSpc>
                <a:spcPts val="1900"/>
              </a:lnSpc>
              <a:buClr>
                <a:srgbClr val="30E280"/>
              </a:buClr>
              <a:buSzPct val="112000"/>
              <a:buFont typeface="Arial" panose="020B0604020202020204" pitchFamily="34" charset="0"/>
              <a:buChar char="•"/>
            </a:pPr>
            <a:endParaRPr lang="pt-BR" sz="2000" baseline="3000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342900" indent="-342900">
              <a:lnSpc>
                <a:spcPts val="1900"/>
              </a:lnSpc>
              <a:buClr>
                <a:srgbClr val="30E280"/>
              </a:buClr>
              <a:buSzPct val="112000"/>
              <a:buFont typeface="Arial" panose="020B0604020202020204" pitchFamily="34" charset="0"/>
              <a:buChar char="•"/>
            </a:pPr>
            <a:r>
              <a:rPr lang="pt-BR" sz="2000" baseline="300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Garantir qualidade e produtividade por meio da especialização; 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C525970E-FE64-4FEF-8518-2047466B3C77}"/>
              </a:ext>
            </a:extLst>
          </p:cNvPr>
          <p:cNvSpPr txBox="1"/>
          <p:nvPr/>
        </p:nvSpPr>
        <p:spPr>
          <a:xfrm>
            <a:off x="6279470" y="1797260"/>
            <a:ext cx="5021140" cy="22597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ts val="1900"/>
              </a:lnSpc>
              <a:buClr>
                <a:srgbClr val="30E280"/>
              </a:buClr>
              <a:buSzPct val="112000"/>
              <a:buFont typeface="Arial" panose="020B0604020202020204" pitchFamily="34" charset="0"/>
              <a:buChar char="•"/>
            </a:pPr>
            <a:r>
              <a:rPr lang="pt-BR" sz="2000" baseline="300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Garantir o cumprimento das obrigações legais e de responsabilidade social;</a:t>
            </a:r>
          </a:p>
          <a:p>
            <a:pPr>
              <a:lnSpc>
                <a:spcPts val="1900"/>
              </a:lnSpc>
              <a:buClr>
                <a:srgbClr val="30E280"/>
              </a:buClr>
              <a:buSzPct val="112000"/>
            </a:pPr>
            <a:r>
              <a:rPr lang="pt-BR" sz="2000" baseline="300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</a:p>
          <a:p>
            <a:pPr marL="342900" indent="-342900">
              <a:lnSpc>
                <a:spcPts val="1900"/>
              </a:lnSpc>
              <a:buClr>
                <a:srgbClr val="30E280"/>
              </a:buClr>
              <a:buSzPct val="112000"/>
              <a:buFont typeface="Arial" panose="020B0604020202020204" pitchFamily="34" charset="0"/>
              <a:buChar char="•"/>
            </a:pPr>
            <a:r>
              <a:rPr lang="pt-BR" sz="2000" baseline="300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As atividades terceirizadas não poderão constar no rol de atividades efetuadas por empregados da empresa no local de prestação de serviço; </a:t>
            </a:r>
          </a:p>
          <a:p>
            <a:pPr marL="342900" indent="-342900">
              <a:lnSpc>
                <a:spcPts val="1900"/>
              </a:lnSpc>
              <a:buClr>
                <a:srgbClr val="30E280"/>
              </a:buClr>
              <a:buSzPct val="112000"/>
              <a:buFont typeface="Arial" panose="020B0604020202020204" pitchFamily="34" charset="0"/>
              <a:buChar char="•"/>
            </a:pPr>
            <a:endParaRPr lang="pt-BR" sz="2000" baseline="3000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342900" indent="-342900">
              <a:lnSpc>
                <a:spcPts val="1900"/>
              </a:lnSpc>
              <a:buClr>
                <a:srgbClr val="30E280"/>
              </a:buClr>
              <a:buSzPct val="112000"/>
              <a:buFont typeface="Arial" panose="020B0604020202020204" pitchFamily="34" charset="0"/>
              <a:buChar char="•"/>
            </a:pPr>
            <a:r>
              <a:rPr lang="pt-BR" sz="2000" baseline="300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As atividades terceirizadas devem constar no objeto social da contratada;</a:t>
            </a: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D3D111BD-5A5F-4BE8-A6CD-1D102B591D35}"/>
              </a:ext>
            </a:extLst>
          </p:cNvPr>
          <p:cNvPicPr>
            <a:picLocks noChangeAspect="1"/>
          </p:cNvPicPr>
          <p:nvPr/>
        </p:nvPicPr>
        <p:blipFill>
          <a:blip r:embed="rId2">
            <a:biLevel thresh="75000"/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9486" y="3831770"/>
            <a:ext cx="3026229" cy="3026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387555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4293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idx="4294967295"/>
          </p:nvPr>
        </p:nvSpPr>
        <p:spPr>
          <a:xfrm>
            <a:off x="665983" y="905772"/>
            <a:ext cx="7195627" cy="112375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00000"/>
              </a:lnSpc>
            </a:pPr>
            <a:r>
              <a:rPr lang="pt-BR" sz="3200" b="1">
                <a:solidFill>
                  <a:srgbClr val="30E28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Diretrizes para contratação de serviços e aquisição de bens </a:t>
            </a:r>
            <a:endParaRPr lang="pt-BR" sz="3200">
              <a:solidFill>
                <a:srgbClr val="CC0066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41" name="CaixaDeTexto 40">
            <a:extLst>
              <a:ext uri="{FF2B5EF4-FFF2-40B4-BE49-F238E27FC236}">
                <a16:creationId xmlns:a16="http://schemas.microsoft.com/office/drawing/2014/main" id="{B28E175B-8579-4C7C-BBE9-F76DBE2A48AC}"/>
              </a:ext>
            </a:extLst>
          </p:cNvPr>
          <p:cNvSpPr txBox="1"/>
          <p:nvPr/>
        </p:nvSpPr>
        <p:spPr>
          <a:xfrm>
            <a:off x="665983" y="718973"/>
            <a:ext cx="2860673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950" b="1" cap="all" baseline="300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Princípios da </a:t>
            </a:r>
            <a:r>
              <a:rPr lang="pt-BR" sz="1950" b="1" cap="all" baseline="30000">
                <a:solidFill>
                  <a:srgbClr val="CC0066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[empresa]</a:t>
            </a: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55C8A099-59A0-46A6-A43C-F47C8E845550}"/>
              </a:ext>
            </a:extLst>
          </p:cNvPr>
          <p:cNvSpPr txBox="1"/>
          <p:nvPr/>
        </p:nvSpPr>
        <p:spPr>
          <a:xfrm>
            <a:off x="665983" y="2219500"/>
            <a:ext cx="5935539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Clr>
                <a:srgbClr val="30E280"/>
              </a:buClr>
              <a:buSzPct val="112000"/>
              <a:buFont typeface="Arial" panose="020B0604020202020204" pitchFamily="34" charset="0"/>
              <a:buChar char="•"/>
            </a:pPr>
            <a:r>
              <a:rPr lang="pt-BR" sz="2000" baseline="300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Sempre buscar fornecedores que implementem boas práticas sociais e ambientais </a:t>
            </a:r>
          </a:p>
          <a:p>
            <a:pPr>
              <a:buClr>
                <a:srgbClr val="30E280"/>
              </a:buClr>
              <a:buSzPct val="112000"/>
            </a:pPr>
            <a:endParaRPr lang="pt-BR" sz="2000" baseline="3000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342900" indent="-342900">
              <a:buClr>
                <a:srgbClr val="30E280"/>
              </a:buClr>
              <a:buSzPct val="112000"/>
              <a:buFont typeface="Arial" panose="020B0604020202020204" pitchFamily="34" charset="0"/>
              <a:buChar char="•"/>
            </a:pPr>
            <a:r>
              <a:rPr lang="pt-BR" sz="2000" baseline="300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Procurar alcançar economias sem perder qualidade e eficiência </a:t>
            </a:r>
          </a:p>
          <a:p>
            <a:pPr marL="342900" indent="-342900">
              <a:buClr>
                <a:srgbClr val="30E280"/>
              </a:buClr>
              <a:buSzPct val="112000"/>
              <a:buFont typeface="Arial" panose="020B0604020202020204" pitchFamily="34" charset="0"/>
              <a:buChar char="•"/>
            </a:pPr>
            <a:endParaRPr lang="pt-BR" sz="2000" baseline="3000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342900" indent="-342900">
              <a:buClr>
                <a:srgbClr val="30E280"/>
              </a:buClr>
              <a:buSzPct val="112000"/>
              <a:buFont typeface="Arial" panose="020B0604020202020204" pitchFamily="34" charset="0"/>
              <a:buChar char="•"/>
            </a:pPr>
            <a:r>
              <a:rPr lang="pt-BR" sz="2000" baseline="300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Prezar pela transparência nos processos, não compactuando com comportamentos antiéticos, excluindo fornecedores que não procedam de forma semelhante</a:t>
            </a:r>
          </a:p>
          <a:p>
            <a:pPr marL="342900" indent="-342900">
              <a:buClr>
                <a:srgbClr val="30E280"/>
              </a:buClr>
              <a:buSzPct val="112000"/>
              <a:buFont typeface="Arial" panose="020B0604020202020204" pitchFamily="34" charset="0"/>
              <a:buChar char="•"/>
            </a:pPr>
            <a:r>
              <a:rPr lang="pt-BR" sz="2000" baseline="300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</a:p>
          <a:p>
            <a:pPr marL="342900" indent="-342900">
              <a:buClr>
                <a:srgbClr val="30E280"/>
              </a:buClr>
              <a:buSzPct val="112000"/>
              <a:buFont typeface="Arial" panose="020B0604020202020204" pitchFamily="34" charset="0"/>
              <a:buChar char="•"/>
            </a:pPr>
            <a:r>
              <a:rPr lang="pt-BR" sz="2000" baseline="300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A seleção de propostas deve ser feita mediante julgamento objetivo, com critérios estabelecidos em cada processo e que sejam de conhecimento geral</a:t>
            </a: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95411A95-4DB8-45EF-BBA2-4DD3CFA14F8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1952" b="10566"/>
          <a:stretch/>
        </p:blipFill>
        <p:spPr>
          <a:xfrm rot="10800000" flipH="1" flipV="1">
            <a:off x="-1" y="5336574"/>
            <a:ext cx="12192001" cy="1521426"/>
          </a:xfrm>
          <a:prstGeom prst="rect">
            <a:avLst/>
          </a:prstGeom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4F5A22BD-436F-4E44-90BC-835C0390A59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18"/>
          <a:stretch/>
        </p:blipFill>
        <p:spPr>
          <a:xfrm>
            <a:off x="5655526" y="0"/>
            <a:ext cx="6858000" cy="6602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427927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>
            <a:extLst>
              <a:ext uri="{FF2B5EF4-FFF2-40B4-BE49-F238E27FC236}">
                <a16:creationId xmlns:a16="http://schemas.microsoft.com/office/drawing/2014/main" id="{AE6A7719-57DA-4722-94B5-F290B0C7BA7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838" b="46231"/>
          <a:stretch/>
        </p:blipFill>
        <p:spPr>
          <a:xfrm rot="10800000" flipH="1" flipV="1">
            <a:off x="0" y="5397104"/>
            <a:ext cx="12205495" cy="1460896"/>
          </a:xfrm>
          <a:prstGeom prst="rect">
            <a:avLst/>
          </a:prstGeom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5C218760-541A-41C3-A358-DFB00B5EE3C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28" t="9253" r="12166" b="1"/>
          <a:stretch/>
        </p:blipFill>
        <p:spPr>
          <a:xfrm flipH="1">
            <a:off x="6458857" y="-1"/>
            <a:ext cx="5733140" cy="6686723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 idx="4294967295"/>
          </p:nvPr>
        </p:nvSpPr>
        <p:spPr>
          <a:xfrm>
            <a:off x="665983" y="905772"/>
            <a:ext cx="7884251" cy="507392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00000"/>
              </a:lnSpc>
            </a:pPr>
            <a:r>
              <a:rPr lang="pt-BR" sz="3200" b="1">
                <a:solidFill>
                  <a:srgbClr val="30E28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Controle de fraudes em compras </a:t>
            </a:r>
            <a:endParaRPr lang="pt-BR" sz="3200">
              <a:solidFill>
                <a:srgbClr val="CC0066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41" name="CaixaDeTexto 40">
            <a:extLst>
              <a:ext uri="{FF2B5EF4-FFF2-40B4-BE49-F238E27FC236}">
                <a16:creationId xmlns:a16="http://schemas.microsoft.com/office/drawing/2014/main" id="{B28E175B-8579-4C7C-BBE9-F76DBE2A48AC}"/>
              </a:ext>
            </a:extLst>
          </p:cNvPr>
          <p:cNvSpPr txBox="1"/>
          <p:nvPr/>
        </p:nvSpPr>
        <p:spPr>
          <a:xfrm>
            <a:off x="665983" y="718973"/>
            <a:ext cx="2860673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950" b="1" cap="all" baseline="30000">
                <a:latin typeface="Verdana" panose="020B0604030504040204" pitchFamily="34" charset="0"/>
                <a:ea typeface="Verdana" panose="020B0604030504040204" pitchFamily="34" charset="0"/>
              </a:rPr>
              <a:t>Princípios da </a:t>
            </a:r>
            <a:r>
              <a:rPr lang="pt-BR" sz="1950" b="1" cap="all" baseline="30000">
                <a:solidFill>
                  <a:srgbClr val="CC0066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[empresa]</a:t>
            </a: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55C8A099-59A0-46A6-A43C-F47C8E845550}"/>
              </a:ext>
            </a:extLst>
          </p:cNvPr>
          <p:cNvSpPr txBox="1"/>
          <p:nvPr/>
        </p:nvSpPr>
        <p:spPr>
          <a:xfrm>
            <a:off x="665983" y="2103895"/>
            <a:ext cx="5271679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Clr>
                <a:srgbClr val="30E280"/>
              </a:buClr>
              <a:buSzPct val="112000"/>
              <a:buFont typeface="Arial" panose="020B0604020202020204" pitchFamily="34" charset="0"/>
              <a:buChar char="•"/>
            </a:pPr>
            <a:r>
              <a:rPr lang="pt-BR" sz="2400" baseline="30000">
                <a:latin typeface="Verdana" panose="020B0604030504040204" pitchFamily="34" charset="0"/>
                <a:ea typeface="Verdana" panose="020B0604030504040204" pitchFamily="34" charset="0"/>
              </a:rPr>
              <a:t>Checagem e comparação de dados contidos nas propostas, tais como: formatação, endereço, telefone, e-mail </a:t>
            </a:r>
          </a:p>
          <a:p>
            <a:pPr>
              <a:buClr>
                <a:srgbClr val="30E280"/>
              </a:buClr>
              <a:buSzPct val="112000"/>
            </a:pPr>
            <a:endParaRPr lang="pt-BR" sz="2400" baseline="3000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342900" indent="-342900">
              <a:buClr>
                <a:srgbClr val="30E280"/>
              </a:buClr>
              <a:buSzPct val="112000"/>
              <a:buFont typeface="Arial" panose="020B0604020202020204" pitchFamily="34" charset="0"/>
              <a:buChar char="•"/>
            </a:pPr>
            <a:r>
              <a:rPr lang="pt-BR" sz="2400" baseline="30000">
                <a:latin typeface="Verdana" panose="020B0604030504040204" pitchFamily="34" charset="0"/>
                <a:ea typeface="Verdana" panose="020B0604030504040204" pitchFamily="34" charset="0"/>
              </a:rPr>
              <a:t>Formação de comissões de avaliação técnica de propostas</a:t>
            </a:r>
          </a:p>
          <a:p>
            <a:pPr>
              <a:buClr>
                <a:srgbClr val="30E280"/>
              </a:buClr>
              <a:buSzPct val="112000"/>
            </a:pPr>
            <a:r>
              <a:rPr lang="pt-BR" sz="2400" baseline="3000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</a:p>
          <a:p>
            <a:pPr marL="342900" indent="-342900">
              <a:buClr>
                <a:srgbClr val="30E280"/>
              </a:buClr>
              <a:buSzPct val="112000"/>
              <a:buFont typeface="Arial" panose="020B0604020202020204" pitchFamily="34" charset="0"/>
              <a:buChar char="•"/>
            </a:pPr>
            <a:r>
              <a:rPr lang="pt-BR" sz="2400" baseline="30000">
                <a:latin typeface="Verdana" panose="020B0604030504040204" pitchFamily="34" charset="0"/>
                <a:ea typeface="Verdana" panose="020B0604030504040204" pitchFamily="34" charset="0"/>
              </a:rPr>
              <a:t>Revisão, por pelo menos outro funcionário da </a:t>
            </a:r>
            <a:r>
              <a:rPr lang="pt-BR" sz="2400" i="1" baseline="30000">
                <a:solidFill>
                  <a:srgbClr val="CC0066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[nome da empresa]</a:t>
            </a:r>
            <a:r>
              <a:rPr lang="pt-BR" sz="2400" baseline="30000">
                <a:latin typeface="Verdana" panose="020B0604030504040204" pitchFamily="34" charset="0"/>
                <a:ea typeface="Verdana" panose="020B0604030504040204" pitchFamily="34" charset="0"/>
              </a:rPr>
              <a:t>, de todos os processos </a:t>
            </a:r>
          </a:p>
          <a:p>
            <a:pPr marL="342900" indent="-342900">
              <a:buClr>
                <a:srgbClr val="30E280"/>
              </a:buClr>
              <a:buSzPct val="112000"/>
              <a:buFont typeface="Arial" panose="020B0604020202020204" pitchFamily="34" charset="0"/>
              <a:buChar char="•"/>
            </a:pPr>
            <a:endParaRPr lang="pt-BR" sz="2400" baseline="3000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342900" indent="-342900">
              <a:buClr>
                <a:srgbClr val="30E280"/>
              </a:buClr>
              <a:buSzPct val="112000"/>
              <a:buFont typeface="Arial" panose="020B0604020202020204" pitchFamily="34" charset="0"/>
              <a:buChar char="•"/>
            </a:pPr>
            <a:r>
              <a:rPr lang="pt-BR" sz="2400" baseline="30000">
                <a:latin typeface="Verdana" panose="020B0604030504040204" pitchFamily="34" charset="0"/>
                <a:ea typeface="Verdana" panose="020B0604030504040204" pitchFamily="34" charset="0"/>
              </a:rPr>
              <a:t>Segregação de funções entre solicitante, responsável pela elaboração de contratos e pagamento</a:t>
            </a:r>
          </a:p>
        </p:txBody>
      </p:sp>
    </p:spTree>
    <p:extLst>
      <p:ext uri="{BB962C8B-B14F-4D97-AF65-F5344CB8AC3E}">
        <p14:creationId xmlns:p14="http://schemas.microsoft.com/office/powerpoint/2010/main" val="126821210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4293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idx="4294967295"/>
          </p:nvPr>
        </p:nvSpPr>
        <p:spPr>
          <a:xfrm>
            <a:off x="665983" y="905772"/>
            <a:ext cx="7195627" cy="649896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00000"/>
              </a:lnSpc>
            </a:pPr>
            <a:r>
              <a:rPr lang="pt-BR" sz="3200" b="1">
                <a:solidFill>
                  <a:srgbClr val="30E28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Procedimentos de compras</a:t>
            </a:r>
          </a:p>
        </p:txBody>
      </p:sp>
      <p:sp>
        <p:nvSpPr>
          <p:cNvPr id="41" name="CaixaDeTexto 40">
            <a:extLst>
              <a:ext uri="{FF2B5EF4-FFF2-40B4-BE49-F238E27FC236}">
                <a16:creationId xmlns:a16="http://schemas.microsoft.com/office/drawing/2014/main" id="{B28E175B-8579-4C7C-BBE9-F76DBE2A48AC}"/>
              </a:ext>
            </a:extLst>
          </p:cNvPr>
          <p:cNvSpPr txBox="1"/>
          <p:nvPr/>
        </p:nvSpPr>
        <p:spPr>
          <a:xfrm>
            <a:off x="665983" y="718973"/>
            <a:ext cx="2860673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950" b="1" cap="all" baseline="300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Princípios da </a:t>
            </a:r>
            <a:r>
              <a:rPr lang="pt-BR" sz="1950" b="1" cap="all" baseline="30000">
                <a:solidFill>
                  <a:srgbClr val="CC0066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[empresa]</a:t>
            </a: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55C8A099-59A0-46A6-A43C-F47C8E845550}"/>
              </a:ext>
            </a:extLst>
          </p:cNvPr>
          <p:cNvSpPr txBox="1"/>
          <p:nvPr/>
        </p:nvSpPr>
        <p:spPr>
          <a:xfrm>
            <a:off x="659863" y="1986847"/>
            <a:ext cx="5634059" cy="39653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ts val="1900"/>
              </a:lnSpc>
              <a:buClr>
                <a:srgbClr val="30E280"/>
              </a:buClr>
              <a:buSzPct val="112000"/>
              <a:buFont typeface="Arial" panose="020B0604020202020204" pitchFamily="34" charset="0"/>
              <a:buChar char="•"/>
            </a:pPr>
            <a:r>
              <a:rPr lang="pt-BR" sz="2000" baseline="300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Funcionários devem assegurar-se de que fornecedores </a:t>
            </a:r>
            <a:br>
              <a:rPr lang="pt-BR" sz="2000" baseline="300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pt-BR" sz="2000" baseline="300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ou prestadores de serviço da </a:t>
            </a:r>
            <a:r>
              <a:rPr lang="pt-BR" sz="2000" i="1" baseline="30000">
                <a:solidFill>
                  <a:srgbClr val="CC0066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[nome da empresa] </a:t>
            </a:r>
            <a:r>
              <a:rPr lang="pt-BR" sz="2000" baseline="300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cumpram a legislação, mediante todos os mecanismos </a:t>
            </a:r>
            <a:br>
              <a:rPr lang="pt-BR" sz="2000" baseline="300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pt-BR" sz="2000" baseline="300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de consultas pertinentes </a:t>
            </a:r>
          </a:p>
          <a:p>
            <a:pPr marL="342900" indent="-342900">
              <a:lnSpc>
                <a:spcPts val="1900"/>
              </a:lnSpc>
              <a:buClr>
                <a:srgbClr val="30E280"/>
              </a:buClr>
              <a:buSzPct val="112000"/>
              <a:buFont typeface="Arial" panose="020B0604020202020204" pitchFamily="34" charset="0"/>
              <a:buChar char="•"/>
            </a:pPr>
            <a:endParaRPr lang="pt-BR" sz="2000" baseline="3000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342900" indent="-342900">
              <a:lnSpc>
                <a:spcPts val="1900"/>
              </a:lnSpc>
              <a:buClr>
                <a:srgbClr val="30E280"/>
              </a:buClr>
              <a:buSzPct val="112000"/>
              <a:buFont typeface="Arial" panose="020B0604020202020204" pitchFamily="34" charset="0"/>
              <a:buChar char="•"/>
            </a:pPr>
            <a:r>
              <a:rPr lang="pt-BR" sz="2000" baseline="300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Assegurar-se de que os fornecedores ou prestadores </a:t>
            </a:r>
            <a:br>
              <a:rPr lang="pt-BR" sz="2000" baseline="300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pt-BR" sz="2000" baseline="300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não constem no Cadastro de Empregadores, na denominada “Lista Suja” do Trabalho Escravo, nem no Cadastro de Empresas Inidôneas e Suspensas (CEIS), </a:t>
            </a:r>
            <a:br>
              <a:rPr lang="pt-BR" sz="2000" baseline="300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pt-BR" sz="2000" baseline="300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da Controladoria-Geral da União</a:t>
            </a:r>
          </a:p>
          <a:p>
            <a:pPr>
              <a:lnSpc>
                <a:spcPts val="1900"/>
              </a:lnSpc>
              <a:buClr>
                <a:srgbClr val="30E280"/>
              </a:buClr>
              <a:buSzPct val="112000"/>
            </a:pPr>
            <a:r>
              <a:rPr lang="pt-BR" sz="2000" baseline="300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</a:p>
          <a:p>
            <a:pPr marL="342900" indent="-342900">
              <a:lnSpc>
                <a:spcPts val="1900"/>
              </a:lnSpc>
              <a:buClr>
                <a:srgbClr val="30E280"/>
              </a:buClr>
              <a:buSzPct val="112000"/>
              <a:buFont typeface="Arial" panose="020B0604020202020204" pitchFamily="34" charset="0"/>
              <a:buChar char="•"/>
            </a:pPr>
            <a:r>
              <a:rPr lang="pt-BR" sz="2000" baseline="300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Informar a fornecedores ou prestadores de serviço de </a:t>
            </a:r>
            <a:br>
              <a:rPr lang="pt-BR" sz="2000" baseline="300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pt-BR" sz="2000" baseline="300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que estes deverão assinar contratos, quando aplicável, com cláusulas específicas contra relações de trabalho escravo, infantil e outras formas de trabalho degradante sob sua responsabilidade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926566A4-8DCA-4F54-B44C-F9A8174C964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030"/>
          <a:stretch/>
        </p:blipFill>
        <p:spPr>
          <a:xfrm>
            <a:off x="6647543" y="272585"/>
            <a:ext cx="5544457" cy="66029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392609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4293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idx="4294967295"/>
          </p:nvPr>
        </p:nvSpPr>
        <p:spPr>
          <a:xfrm>
            <a:off x="665983" y="905771"/>
            <a:ext cx="7195627" cy="1014583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00000"/>
              </a:lnSpc>
            </a:pPr>
            <a:r>
              <a:rPr lang="pt-BR" sz="3200" b="1">
                <a:solidFill>
                  <a:srgbClr val="30E28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Procedimentos de compras </a:t>
            </a:r>
            <a:br>
              <a:rPr lang="pt-BR" sz="3200" b="1">
                <a:solidFill>
                  <a:srgbClr val="30E280"/>
                </a:solidFill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pt-BR" sz="3200" b="1">
                <a:solidFill>
                  <a:srgbClr val="30E28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da </a:t>
            </a:r>
            <a:r>
              <a:rPr lang="pt-BR" sz="3200" b="1">
                <a:solidFill>
                  <a:srgbClr val="CC0066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[Nome da Empresa]</a:t>
            </a:r>
          </a:p>
        </p:txBody>
      </p:sp>
      <p:sp>
        <p:nvSpPr>
          <p:cNvPr id="41" name="CaixaDeTexto 40">
            <a:extLst>
              <a:ext uri="{FF2B5EF4-FFF2-40B4-BE49-F238E27FC236}">
                <a16:creationId xmlns:a16="http://schemas.microsoft.com/office/drawing/2014/main" id="{B28E175B-8579-4C7C-BBE9-F76DBE2A48AC}"/>
              </a:ext>
            </a:extLst>
          </p:cNvPr>
          <p:cNvSpPr txBox="1"/>
          <p:nvPr/>
        </p:nvSpPr>
        <p:spPr>
          <a:xfrm>
            <a:off x="665983" y="718973"/>
            <a:ext cx="2860673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950" b="1" cap="all" baseline="300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Princípios da </a:t>
            </a:r>
            <a:r>
              <a:rPr lang="pt-BR" sz="1950" b="1" cap="all" baseline="30000">
                <a:solidFill>
                  <a:srgbClr val="CC0066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[empresa]</a:t>
            </a: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55C8A099-59A0-46A6-A43C-F47C8E845550}"/>
              </a:ext>
            </a:extLst>
          </p:cNvPr>
          <p:cNvSpPr txBox="1"/>
          <p:nvPr/>
        </p:nvSpPr>
        <p:spPr>
          <a:xfrm>
            <a:off x="665983" y="2692252"/>
            <a:ext cx="1079418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Clr>
                <a:srgbClr val="30E280"/>
              </a:buClr>
              <a:buSzPct val="112000"/>
              <a:buFont typeface="Arial" panose="020B0604020202020204" pitchFamily="34" charset="0"/>
              <a:buChar char="•"/>
            </a:pPr>
            <a:r>
              <a:rPr lang="pt-BR" sz="2400" baseline="300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Obter o número mínimo de três cotações</a:t>
            </a:r>
          </a:p>
          <a:p>
            <a:pPr>
              <a:buClr>
                <a:srgbClr val="30E280"/>
              </a:buClr>
              <a:buSzPct val="112000"/>
            </a:pPr>
            <a:endParaRPr lang="pt-BR" sz="2400" baseline="3000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342900" indent="-342900">
              <a:buClr>
                <a:srgbClr val="30E280"/>
              </a:buClr>
              <a:buSzPct val="112000"/>
              <a:buFont typeface="Arial" panose="020B0604020202020204" pitchFamily="34" charset="0"/>
              <a:buChar char="•"/>
            </a:pPr>
            <a:r>
              <a:rPr lang="pt-BR" sz="2400" baseline="300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Solicitar certidões para o escolhido </a:t>
            </a:r>
          </a:p>
          <a:p>
            <a:pPr marL="342900" indent="-342900">
              <a:buClr>
                <a:srgbClr val="30E280"/>
              </a:buClr>
              <a:buSzPct val="112000"/>
              <a:buFont typeface="Arial" panose="020B0604020202020204" pitchFamily="34" charset="0"/>
              <a:buChar char="•"/>
            </a:pPr>
            <a:endParaRPr lang="pt-BR" sz="2400" baseline="3000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342900" indent="-342900">
              <a:buClr>
                <a:srgbClr val="30E280"/>
              </a:buClr>
              <a:buSzPct val="112000"/>
              <a:buFont typeface="Arial" panose="020B0604020202020204" pitchFamily="34" charset="0"/>
              <a:buChar char="•"/>
            </a:pPr>
            <a:r>
              <a:rPr lang="pt-BR" sz="2400" baseline="300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Preencher e imprimir a solicitação de pagamentos com as três cotações anexadas </a:t>
            </a:r>
          </a:p>
          <a:p>
            <a:pPr marL="342900" indent="-342900">
              <a:buClr>
                <a:srgbClr val="30E280"/>
              </a:buClr>
              <a:buSzPct val="112000"/>
              <a:buFont typeface="Arial" panose="020B0604020202020204" pitchFamily="34" charset="0"/>
              <a:buChar char="•"/>
            </a:pPr>
            <a:endParaRPr lang="pt-BR" sz="2400" baseline="3000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342900" indent="-342900">
              <a:buClr>
                <a:srgbClr val="30E280"/>
              </a:buClr>
              <a:buSzPct val="112000"/>
              <a:buFont typeface="Arial" panose="020B0604020202020204" pitchFamily="34" charset="0"/>
              <a:buChar char="•"/>
            </a:pPr>
            <a:r>
              <a:rPr lang="pt-BR" sz="2400" baseline="300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Obter aprovação da solicitação de pagamento </a:t>
            </a:r>
          </a:p>
          <a:p>
            <a:pPr marL="342900" indent="-342900">
              <a:buClr>
                <a:srgbClr val="30E280"/>
              </a:buClr>
              <a:buSzPct val="112000"/>
              <a:buFont typeface="Arial" panose="020B0604020202020204" pitchFamily="34" charset="0"/>
              <a:buChar char="•"/>
            </a:pPr>
            <a:endParaRPr lang="pt-BR" sz="2400" baseline="3000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342900" indent="-342900">
              <a:buClr>
                <a:srgbClr val="30E280"/>
              </a:buClr>
              <a:buSzPct val="112000"/>
              <a:buFont typeface="Arial" panose="020B0604020202020204" pitchFamily="34" charset="0"/>
              <a:buChar char="•"/>
            </a:pPr>
            <a:r>
              <a:rPr lang="pt-BR" sz="2400" baseline="300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Fazer o contrato, caso necessário, e obter as assinaturas</a:t>
            </a:r>
          </a:p>
          <a:p>
            <a:pPr>
              <a:buClr>
                <a:srgbClr val="30E280"/>
              </a:buClr>
              <a:buSzPct val="112000"/>
            </a:pPr>
            <a:r>
              <a:rPr lang="pt-BR" sz="2400" baseline="300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</a:p>
          <a:p>
            <a:pPr marL="342900" indent="-342900">
              <a:buClr>
                <a:srgbClr val="30E280"/>
              </a:buClr>
              <a:buSzPct val="112000"/>
              <a:buFont typeface="Arial" panose="020B0604020202020204" pitchFamily="34" charset="0"/>
              <a:buChar char="•"/>
            </a:pPr>
            <a:r>
              <a:rPr lang="pt-BR" sz="2400" baseline="300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Na finalização dos pagamentos parcelados, o funcionário responsável por Contas a Pagar deve verificar com o coordenador do projeto se o serviço foi finalizado ou se o produto foi entregue</a:t>
            </a:r>
          </a:p>
        </p:txBody>
      </p:sp>
    </p:spTree>
    <p:extLst>
      <p:ext uri="{BB962C8B-B14F-4D97-AF65-F5344CB8AC3E}">
        <p14:creationId xmlns:p14="http://schemas.microsoft.com/office/powerpoint/2010/main" val="308194304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idx="4294967295"/>
          </p:nvPr>
        </p:nvSpPr>
        <p:spPr>
          <a:xfrm>
            <a:off x="665983" y="905772"/>
            <a:ext cx="7195627" cy="554894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00000"/>
              </a:lnSpc>
            </a:pPr>
            <a:r>
              <a:rPr lang="pt-BR" sz="3200" b="1">
                <a:solidFill>
                  <a:srgbClr val="30E28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Relação com fornecedores</a:t>
            </a:r>
            <a:endParaRPr lang="pt-BR" sz="3200" b="1">
              <a:solidFill>
                <a:srgbClr val="CC0066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41" name="CaixaDeTexto 40">
            <a:extLst>
              <a:ext uri="{FF2B5EF4-FFF2-40B4-BE49-F238E27FC236}">
                <a16:creationId xmlns:a16="http://schemas.microsoft.com/office/drawing/2014/main" id="{B28E175B-8579-4C7C-BBE9-F76DBE2A48AC}"/>
              </a:ext>
            </a:extLst>
          </p:cNvPr>
          <p:cNvSpPr txBox="1"/>
          <p:nvPr/>
        </p:nvSpPr>
        <p:spPr>
          <a:xfrm>
            <a:off x="665983" y="718973"/>
            <a:ext cx="2860673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950" b="1" cap="all" baseline="30000">
                <a:latin typeface="Verdana" panose="020B0604030504040204" pitchFamily="34" charset="0"/>
                <a:ea typeface="Verdana" panose="020B0604030504040204" pitchFamily="34" charset="0"/>
              </a:rPr>
              <a:t>Princípios da </a:t>
            </a:r>
            <a:r>
              <a:rPr lang="pt-BR" sz="1950" b="1" cap="all" baseline="30000">
                <a:solidFill>
                  <a:srgbClr val="CC0066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[empresa]</a:t>
            </a: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55C8A099-59A0-46A6-A43C-F47C8E845550}"/>
              </a:ext>
            </a:extLst>
          </p:cNvPr>
          <p:cNvSpPr txBox="1"/>
          <p:nvPr/>
        </p:nvSpPr>
        <p:spPr>
          <a:xfrm>
            <a:off x="665983" y="1900621"/>
            <a:ext cx="5069799" cy="42090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ts val="1900"/>
              </a:lnSpc>
              <a:buClr>
                <a:srgbClr val="30E280"/>
              </a:buClr>
              <a:buSzPct val="112000"/>
              <a:buFont typeface="Arial" panose="020B0604020202020204" pitchFamily="34" charset="0"/>
              <a:buChar char="•"/>
            </a:pPr>
            <a:r>
              <a:rPr lang="pt-BR" sz="2000" baseline="30000">
                <a:latin typeface="Verdana" panose="020B0604030504040204" pitchFamily="34" charset="0"/>
                <a:ea typeface="Verdana" panose="020B0604030504040204" pitchFamily="34" charset="0"/>
              </a:rPr>
              <a:t>Aquisições de bens e serviços são restritas exclusivamente ao setor competente e responsável por tal atividade </a:t>
            </a:r>
          </a:p>
          <a:p>
            <a:pPr marL="342900" indent="-342900">
              <a:lnSpc>
                <a:spcPts val="1900"/>
              </a:lnSpc>
              <a:buClr>
                <a:srgbClr val="30E280"/>
              </a:buClr>
              <a:buSzPct val="112000"/>
              <a:buFont typeface="Arial" panose="020B0604020202020204" pitchFamily="34" charset="0"/>
              <a:buChar char="•"/>
            </a:pPr>
            <a:endParaRPr lang="pt-BR" sz="2000" baseline="3000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342900" indent="-342900">
              <a:lnSpc>
                <a:spcPts val="1900"/>
              </a:lnSpc>
              <a:buClr>
                <a:srgbClr val="30E280"/>
              </a:buClr>
              <a:buSzPct val="112000"/>
              <a:buFont typeface="Arial" panose="020B0604020202020204" pitchFamily="34" charset="0"/>
              <a:buChar char="•"/>
            </a:pPr>
            <a:r>
              <a:rPr lang="pt-BR" sz="2000" baseline="30000">
                <a:latin typeface="Verdana" panose="020B0604030504040204" pitchFamily="34" charset="0"/>
                <a:ea typeface="Verdana" panose="020B0604030504040204" pitchFamily="34" charset="0"/>
              </a:rPr>
              <a:t>As compras de materiais ou serviços não poderão envolver empresas das quais participe parente, até segundo grau, de empregado da </a:t>
            </a:r>
            <a:r>
              <a:rPr lang="pt-BR" sz="2000" i="1" baseline="30000">
                <a:solidFill>
                  <a:srgbClr val="CC0066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[nome da empresa] </a:t>
            </a:r>
            <a:r>
              <a:rPr lang="pt-BR" sz="2000" baseline="30000">
                <a:latin typeface="Verdana" panose="020B0604030504040204" pitchFamily="34" charset="0"/>
                <a:ea typeface="Verdana" panose="020B0604030504040204" pitchFamily="34" charset="0"/>
              </a:rPr>
              <a:t>envolvido no processo de licitação</a:t>
            </a:r>
          </a:p>
          <a:p>
            <a:pPr>
              <a:lnSpc>
                <a:spcPts val="1900"/>
              </a:lnSpc>
              <a:buClr>
                <a:srgbClr val="30E280"/>
              </a:buClr>
              <a:buSzPct val="112000"/>
            </a:pPr>
            <a:r>
              <a:rPr lang="pt-BR" sz="2000" baseline="3000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</a:p>
          <a:p>
            <a:pPr marL="342900" indent="-342900">
              <a:lnSpc>
                <a:spcPts val="1900"/>
              </a:lnSpc>
              <a:buClr>
                <a:srgbClr val="30E280"/>
              </a:buClr>
              <a:buSzPct val="112000"/>
              <a:buFont typeface="Arial" panose="020B0604020202020204" pitchFamily="34" charset="0"/>
              <a:buChar char="•"/>
            </a:pPr>
            <a:r>
              <a:rPr lang="pt-BR" sz="2000" baseline="30000">
                <a:latin typeface="Verdana" panose="020B0604030504040204" pitchFamily="34" charset="0"/>
                <a:ea typeface="Verdana" panose="020B0604030504040204" pitchFamily="34" charset="0"/>
              </a:rPr>
              <a:t>O fornecedor e a </a:t>
            </a:r>
            <a:r>
              <a:rPr lang="pt-BR" sz="2000" i="1" baseline="30000">
                <a:solidFill>
                  <a:srgbClr val="CC0066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[nome da empresa] </a:t>
            </a:r>
            <a:r>
              <a:rPr lang="pt-BR" sz="2000" baseline="30000">
                <a:latin typeface="Verdana" panose="020B0604030504040204" pitchFamily="34" charset="0"/>
                <a:ea typeface="Verdana" panose="020B0604030504040204" pitchFamily="34" charset="0"/>
              </a:rPr>
              <a:t>devem manter registros precisos de todos os assuntos relacionados à relação comercial (fornecedor com a </a:t>
            </a:r>
            <a:r>
              <a:rPr lang="pt-BR" sz="2000" i="1" baseline="30000">
                <a:solidFill>
                  <a:srgbClr val="CC0066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[nome da empresa] </a:t>
            </a:r>
            <a:r>
              <a:rPr lang="pt-BR" sz="2000" baseline="30000">
                <a:latin typeface="Verdana" panose="020B0604030504040204" pitchFamily="34" charset="0"/>
                <a:ea typeface="Verdana" panose="020B0604030504040204" pitchFamily="34" charset="0"/>
              </a:rPr>
              <a:t>e vice-versa)</a:t>
            </a:r>
          </a:p>
          <a:p>
            <a:pPr>
              <a:lnSpc>
                <a:spcPts val="1900"/>
              </a:lnSpc>
              <a:buClr>
                <a:srgbClr val="30E280"/>
              </a:buClr>
              <a:buSzPct val="112000"/>
            </a:pPr>
            <a:r>
              <a:rPr lang="pt-BR" sz="2000" baseline="3000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</a:p>
          <a:p>
            <a:pPr marL="342900" indent="-342900">
              <a:lnSpc>
                <a:spcPts val="1900"/>
              </a:lnSpc>
              <a:buClr>
                <a:srgbClr val="30E280"/>
              </a:buClr>
              <a:buSzPct val="112000"/>
              <a:buFont typeface="Arial" panose="020B0604020202020204" pitchFamily="34" charset="0"/>
              <a:buChar char="•"/>
            </a:pPr>
            <a:r>
              <a:rPr lang="pt-BR" sz="2000" baseline="30000">
                <a:latin typeface="Verdana" panose="020B0604030504040204" pitchFamily="34" charset="0"/>
                <a:ea typeface="Verdana" panose="020B0604030504040204" pitchFamily="34" charset="0"/>
              </a:rPr>
              <a:t>Formalizar a comunicação de informações por meio de e-mails, memorandos ou outros tipos de documentos, de forma organizada e controlada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12D0CEF7-8361-4A21-B484-BA6A47F0F58A}"/>
              </a:ext>
            </a:extLst>
          </p:cNvPr>
          <p:cNvSpPr txBox="1"/>
          <p:nvPr/>
        </p:nvSpPr>
        <p:spPr>
          <a:xfrm>
            <a:off x="6456218" y="1924369"/>
            <a:ext cx="5069799" cy="128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ts val="1900"/>
              </a:lnSpc>
              <a:buClr>
                <a:srgbClr val="30E280"/>
              </a:buClr>
              <a:buSzPct val="112000"/>
              <a:buFont typeface="Arial" panose="020B0604020202020204" pitchFamily="34" charset="0"/>
              <a:buChar char="•"/>
            </a:pPr>
            <a:r>
              <a:rPr lang="pt-BR" sz="2000" baseline="30000">
                <a:latin typeface="Verdana" panose="020B0604030504040204" pitchFamily="34" charset="0"/>
                <a:ea typeface="Verdana" panose="020B0604030504040204" pitchFamily="34" charset="0"/>
              </a:rPr>
              <a:t>Fornecedores e empregados da </a:t>
            </a:r>
            <a:r>
              <a:rPr lang="pt-BR" sz="2000" i="1" baseline="30000">
                <a:solidFill>
                  <a:srgbClr val="CC0066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[nome da empresa] </a:t>
            </a:r>
            <a:r>
              <a:rPr lang="pt-BR" sz="2000" baseline="30000">
                <a:latin typeface="Verdana" panose="020B0604030504040204" pitchFamily="34" charset="0"/>
                <a:ea typeface="Verdana" panose="020B0604030504040204" pitchFamily="34" charset="0"/>
              </a:rPr>
              <a:t>devem proteger informações confidenciais, além de assegurar a proteção da privacidade dos direitos de propriedade intelectual válidos de todos os colaboradores e parceiros de negócios 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E9F956F0-32ED-4615-92E5-3CF0375A68B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707" b="20001"/>
          <a:stretch/>
        </p:blipFill>
        <p:spPr>
          <a:xfrm>
            <a:off x="6401085" y="3241964"/>
            <a:ext cx="5147234" cy="32063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600480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4293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m 9">
            <a:extLst>
              <a:ext uri="{FF2B5EF4-FFF2-40B4-BE49-F238E27FC236}">
                <a16:creationId xmlns:a16="http://schemas.microsoft.com/office/drawing/2014/main" id="{838F2034-3DAC-43EF-BAF1-2B64A59D1D9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" t="70391" r="-97" b="1524"/>
          <a:stretch/>
        </p:blipFill>
        <p:spPr>
          <a:xfrm rot="10800000">
            <a:off x="-49480" y="-23754"/>
            <a:ext cx="12290960" cy="2444259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 idx="4294967295"/>
          </p:nvPr>
        </p:nvSpPr>
        <p:spPr>
          <a:xfrm>
            <a:off x="665983" y="905772"/>
            <a:ext cx="7195627" cy="554894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00000"/>
              </a:lnSpc>
            </a:pPr>
            <a:r>
              <a:rPr lang="pt-BR" sz="3200" b="1">
                <a:solidFill>
                  <a:srgbClr val="30E28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Brindes e Viagens</a:t>
            </a:r>
            <a:endParaRPr lang="pt-BR" sz="3200" b="1">
              <a:solidFill>
                <a:srgbClr val="CC0066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41" name="CaixaDeTexto 40">
            <a:extLst>
              <a:ext uri="{FF2B5EF4-FFF2-40B4-BE49-F238E27FC236}">
                <a16:creationId xmlns:a16="http://schemas.microsoft.com/office/drawing/2014/main" id="{B28E175B-8579-4C7C-BBE9-F76DBE2A48AC}"/>
              </a:ext>
            </a:extLst>
          </p:cNvPr>
          <p:cNvSpPr txBox="1"/>
          <p:nvPr/>
        </p:nvSpPr>
        <p:spPr>
          <a:xfrm>
            <a:off x="665983" y="718973"/>
            <a:ext cx="2860673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950" b="1" cap="all" baseline="30000">
                <a:latin typeface="Verdana" panose="020B0604030504040204" pitchFamily="34" charset="0"/>
                <a:ea typeface="Verdana" panose="020B0604030504040204" pitchFamily="34" charset="0"/>
              </a:rPr>
              <a:t>Princípios da </a:t>
            </a:r>
            <a:r>
              <a:rPr lang="pt-BR" sz="1950" b="1" cap="all" baseline="30000">
                <a:solidFill>
                  <a:srgbClr val="CC0066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[empresa]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5474545E-8515-43F9-80A7-65452A962885}"/>
              </a:ext>
            </a:extLst>
          </p:cNvPr>
          <p:cNvSpPr txBox="1"/>
          <p:nvPr/>
        </p:nvSpPr>
        <p:spPr>
          <a:xfrm>
            <a:off x="665983" y="3074408"/>
            <a:ext cx="3454754" cy="24708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800"/>
              </a:lnSpc>
              <a:buClr>
                <a:srgbClr val="30E280"/>
              </a:buClr>
              <a:buSzPct val="112000"/>
            </a:pPr>
            <a:r>
              <a:rPr lang="pt-BR" sz="3200" baseline="300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Uma forma de obter vantagens indevidas para a empresa, tanto de forma </a:t>
            </a:r>
            <a:r>
              <a:rPr lang="pt-BR" sz="3200" b="1" baseline="300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implícita como explícita.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AF32077D-0F90-41A2-8487-50D31BE6BEE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057"/>
          <a:stretch/>
        </p:blipFill>
        <p:spPr>
          <a:xfrm>
            <a:off x="5160815" y="-201880"/>
            <a:ext cx="7080665" cy="77011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847710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4293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 descr="Uma imagem contendo gráficos vetoriais&#10;&#10;Descrição gerada automaticamente">
            <a:extLst>
              <a:ext uri="{FF2B5EF4-FFF2-40B4-BE49-F238E27FC236}">
                <a16:creationId xmlns:a16="http://schemas.microsoft.com/office/drawing/2014/main" id="{AFD6292F-D4F4-4969-A3E3-37EDAA35ABD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1625" y="520536"/>
            <a:ext cx="4542306" cy="4542306"/>
          </a:xfrm>
          <a:prstGeom prst="rect">
            <a:avLst/>
          </a:prstGeom>
        </p:spPr>
      </p:pic>
      <p:pic>
        <p:nvPicPr>
          <p:cNvPr id="10" name="Imagem 9">
            <a:extLst>
              <a:ext uri="{FF2B5EF4-FFF2-40B4-BE49-F238E27FC236}">
                <a16:creationId xmlns:a16="http://schemas.microsoft.com/office/drawing/2014/main" id="{838F2034-3DAC-43EF-BAF1-2B64A59D1D9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" t="70391" r="-97" b="3086"/>
          <a:stretch/>
        </p:blipFill>
        <p:spPr>
          <a:xfrm rot="10800000" flipH="1" flipV="1">
            <a:off x="1" y="4556520"/>
            <a:ext cx="12208668" cy="2308325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 idx="4294967295"/>
          </p:nvPr>
        </p:nvSpPr>
        <p:spPr>
          <a:xfrm>
            <a:off x="665983" y="905772"/>
            <a:ext cx="7195627" cy="554894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00000"/>
              </a:lnSpc>
            </a:pPr>
            <a:r>
              <a:rPr lang="pt-BR" sz="3200" b="1">
                <a:solidFill>
                  <a:srgbClr val="30E28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Como evitar suborno</a:t>
            </a:r>
            <a:endParaRPr lang="pt-BR" sz="3200" b="1">
              <a:solidFill>
                <a:srgbClr val="CC0066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41" name="CaixaDeTexto 40">
            <a:extLst>
              <a:ext uri="{FF2B5EF4-FFF2-40B4-BE49-F238E27FC236}">
                <a16:creationId xmlns:a16="http://schemas.microsoft.com/office/drawing/2014/main" id="{B28E175B-8579-4C7C-BBE9-F76DBE2A48AC}"/>
              </a:ext>
            </a:extLst>
          </p:cNvPr>
          <p:cNvSpPr txBox="1"/>
          <p:nvPr/>
        </p:nvSpPr>
        <p:spPr>
          <a:xfrm>
            <a:off x="665983" y="718973"/>
            <a:ext cx="2860673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950" b="1" cap="all" baseline="300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Princípios da </a:t>
            </a:r>
            <a:r>
              <a:rPr lang="pt-BR" sz="1950" b="1" cap="all" baseline="30000">
                <a:solidFill>
                  <a:srgbClr val="CC0066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[empresa]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5474545E-8515-43F9-80A7-65452A962885}"/>
              </a:ext>
            </a:extLst>
          </p:cNvPr>
          <p:cNvSpPr txBox="1"/>
          <p:nvPr/>
        </p:nvSpPr>
        <p:spPr>
          <a:xfrm>
            <a:off x="622441" y="2040381"/>
            <a:ext cx="5164801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Clr>
                <a:srgbClr val="30E280"/>
              </a:buClr>
              <a:buSzPct val="112000"/>
              <a:buFont typeface="Arial" panose="020B0604020202020204" pitchFamily="34" charset="0"/>
              <a:buChar char="•"/>
            </a:pPr>
            <a:r>
              <a:rPr lang="pt-BR" sz="2400" baseline="300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Não fechem negócios “a todo custo” </a:t>
            </a:r>
          </a:p>
          <a:p>
            <a:pPr>
              <a:buClr>
                <a:srgbClr val="30E280"/>
              </a:buClr>
              <a:buSzPct val="112000"/>
            </a:pPr>
            <a:endParaRPr lang="pt-BR" sz="2400" baseline="3000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342900" indent="-342900">
              <a:buClr>
                <a:srgbClr val="30E280"/>
              </a:buClr>
              <a:buSzPct val="112000"/>
              <a:buFont typeface="Arial" panose="020B0604020202020204" pitchFamily="34" charset="0"/>
              <a:buChar char="•"/>
            </a:pPr>
            <a:r>
              <a:rPr lang="pt-BR" sz="2400" baseline="300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Entrem em contato com o </a:t>
            </a:r>
            <a:r>
              <a:rPr lang="pt-BR" sz="2400" baseline="3000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compliance</a:t>
            </a:r>
            <a:r>
              <a:rPr lang="pt-BR" sz="2400" baseline="300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para tirar dúvidas sobre o que você vai fazer é suborno ou não</a:t>
            </a:r>
          </a:p>
          <a:p>
            <a:pPr>
              <a:buClr>
                <a:srgbClr val="30E280"/>
              </a:buClr>
              <a:buSzPct val="112000"/>
            </a:pPr>
            <a:r>
              <a:rPr lang="pt-BR" sz="2400" baseline="300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</a:p>
          <a:p>
            <a:pPr marL="342900" indent="-342900">
              <a:buClr>
                <a:srgbClr val="30E280"/>
              </a:buClr>
              <a:buSzPct val="112000"/>
              <a:buFont typeface="Arial" panose="020B0604020202020204" pitchFamily="34" charset="0"/>
              <a:buChar char="•"/>
            </a:pPr>
            <a:r>
              <a:rPr lang="pt-BR" sz="2400" baseline="300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Documente bem tanto a importância da viagem, quanto a necessidade e o valor de todos os gastos</a:t>
            </a:r>
          </a:p>
        </p:txBody>
      </p:sp>
      <p:sp>
        <p:nvSpPr>
          <p:cNvPr id="7" name="Retângulo: Cantos Arredondados 6">
            <a:extLst>
              <a:ext uri="{FF2B5EF4-FFF2-40B4-BE49-F238E27FC236}">
                <a16:creationId xmlns:a16="http://schemas.microsoft.com/office/drawing/2014/main" id="{AE6D1604-8054-4921-BADD-9E8E2C5B98FF}"/>
              </a:ext>
            </a:extLst>
          </p:cNvPr>
          <p:cNvSpPr/>
          <p:nvPr/>
        </p:nvSpPr>
        <p:spPr>
          <a:xfrm>
            <a:off x="908330" y="4773880"/>
            <a:ext cx="8378173" cy="1312499"/>
          </a:xfrm>
          <a:prstGeom prst="roundRect">
            <a:avLst>
              <a:gd name="adj" fmla="val 8850"/>
            </a:avLst>
          </a:prstGeom>
          <a:solidFill>
            <a:srgbClr val="F4F4F4"/>
          </a:solidFill>
          <a:ln>
            <a:noFill/>
          </a:ln>
          <a:effectLst>
            <a:outerShdw blurRad="152400" dist="38100" dir="2700000" algn="tl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6E098C83-12FB-4B2C-AFA0-F76D0CB9DCCD}"/>
              </a:ext>
            </a:extLst>
          </p:cNvPr>
          <p:cNvSpPr txBox="1"/>
          <p:nvPr/>
        </p:nvSpPr>
        <p:spPr>
          <a:xfrm>
            <a:off x="1238419" y="5015342"/>
            <a:ext cx="773932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30E280"/>
              </a:buClr>
              <a:buSzPct val="112000"/>
            </a:pPr>
            <a:r>
              <a:rPr lang="pt-BR" sz="2000" baseline="30000">
                <a:latin typeface="Verdana" panose="020B0604030504040204" pitchFamily="34" charset="0"/>
                <a:ea typeface="Verdana" panose="020B0604030504040204" pitchFamily="34" charset="0"/>
              </a:rPr>
              <a:t>Empregados não estão autorizados a aceitar o pagamento de despesas e de custos de viagens, festas entre outros, exceto em casos de visitas técnicas, reuniões de trabalho ou participação em eventos (seminários, congressos) 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17A86D49-F580-4562-B9FB-D3E716C63439}"/>
              </a:ext>
            </a:extLst>
          </p:cNvPr>
          <p:cNvSpPr txBox="1"/>
          <p:nvPr/>
        </p:nvSpPr>
        <p:spPr>
          <a:xfrm>
            <a:off x="1238419" y="5732436"/>
            <a:ext cx="773932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30E280"/>
              </a:buClr>
              <a:buSzPct val="112000"/>
            </a:pPr>
            <a:r>
              <a:rPr lang="pt-BR" b="1" baseline="30000">
                <a:solidFill>
                  <a:srgbClr val="30E28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*Deve ser devidamente formalizado junto ao Departamento do empregado convidado</a:t>
            </a:r>
          </a:p>
        </p:txBody>
      </p:sp>
    </p:spTree>
    <p:extLst>
      <p:ext uri="{BB962C8B-B14F-4D97-AF65-F5344CB8AC3E}">
        <p14:creationId xmlns:p14="http://schemas.microsoft.com/office/powerpoint/2010/main" val="24239566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4293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m 9">
            <a:extLst>
              <a:ext uri="{FF2B5EF4-FFF2-40B4-BE49-F238E27FC236}">
                <a16:creationId xmlns:a16="http://schemas.microsoft.com/office/drawing/2014/main" id="{838F2034-3DAC-43EF-BAF1-2B64A59D1D9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" t="70391" r="-97" b="1524"/>
          <a:stretch/>
        </p:blipFill>
        <p:spPr>
          <a:xfrm rot="10800000">
            <a:off x="-49480" y="-23754"/>
            <a:ext cx="12290960" cy="2444259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 idx="4294967295"/>
          </p:nvPr>
        </p:nvSpPr>
        <p:spPr>
          <a:xfrm>
            <a:off x="665983" y="905772"/>
            <a:ext cx="7195627" cy="554894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00000"/>
              </a:lnSpc>
            </a:pPr>
            <a:r>
              <a:rPr lang="pt-BR" sz="3200" b="1">
                <a:solidFill>
                  <a:srgbClr val="30E28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Brindes de fim de ano</a:t>
            </a:r>
            <a:endParaRPr lang="pt-BR" sz="3200" b="1">
              <a:solidFill>
                <a:srgbClr val="CC0066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41" name="CaixaDeTexto 40">
            <a:extLst>
              <a:ext uri="{FF2B5EF4-FFF2-40B4-BE49-F238E27FC236}">
                <a16:creationId xmlns:a16="http://schemas.microsoft.com/office/drawing/2014/main" id="{B28E175B-8579-4C7C-BBE9-F76DBE2A48AC}"/>
              </a:ext>
            </a:extLst>
          </p:cNvPr>
          <p:cNvSpPr txBox="1"/>
          <p:nvPr/>
        </p:nvSpPr>
        <p:spPr>
          <a:xfrm>
            <a:off x="665983" y="718973"/>
            <a:ext cx="2860673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950" b="1" cap="all" baseline="30000">
                <a:latin typeface="Verdana" panose="020B0604030504040204" pitchFamily="34" charset="0"/>
                <a:ea typeface="Verdana" panose="020B0604030504040204" pitchFamily="34" charset="0"/>
              </a:rPr>
              <a:t>Princípios da </a:t>
            </a:r>
            <a:r>
              <a:rPr lang="pt-BR" sz="1950" b="1" cap="all" baseline="30000">
                <a:solidFill>
                  <a:srgbClr val="CC0066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[empresa]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5474545E-8515-43F9-80A7-65452A962885}"/>
              </a:ext>
            </a:extLst>
          </p:cNvPr>
          <p:cNvSpPr txBox="1"/>
          <p:nvPr/>
        </p:nvSpPr>
        <p:spPr>
          <a:xfrm>
            <a:off x="665983" y="3163234"/>
            <a:ext cx="4423228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Clr>
                <a:srgbClr val="30E280"/>
              </a:buClr>
              <a:buSzPct val="112000"/>
              <a:buFont typeface="Arial" panose="020B0604020202020204" pitchFamily="34" charset="0"/>
              <a:buChar char="•"/>
            </a:pPr>
            <a:r>
              <a:rPr lang="pt-BR" sz="2400" baseline="300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Brindes de fim de ano para qualquer agente com quem o funcionário tem relacionamento institucional serão enviados pela </a:t>
            </a:r>
            <a:r>
              <a:rPr lang="pt-BR" sz="2400" i="1" baseline="30000">
                <a:solidFill>
                  <a:srgbClr val="CC0066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[nome da empresa]</a:t>
            </a:r>
          </a:p>
          <a:p>
            <a:pPr>
              <a:buClr>
                <a:srgbClr val="30E280"/>
              </a:buClr>
              <a:buSzPct val="112000"/>
            </a:pPr>
            <a:endParaRPr lang="pt-BR" sz="2400" baseline="3000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342900" indent="-342900">
              <a:buClr>
                <a:srgbClr val="30E280"/>
              </a:buClr>
              <a:buSzPct val="112000"/>
              <a:buFont typeface="Arial" panose="020B0604020202020204" pitchFamily="34" charset="0"/>
              <a:buChar char="•"/>
            </a:pPr>
            <a:r>
              <a:rPr lang="pt-BR" sz="2400" baseline="300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Os brindes e mensagens serão padronizados e escolhidos pela </a:t>
            </a:r>
            <a:r>
              <a:rPr lang="pt-BR" sz="2400" i="1" baseline="30000">
                <a:solidFill>
                  <a:srgbClr val="CC0066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[nome da empresa]</a:t>
            </a:r>
          </a:p>
        </p:txBody>
      </p:sp>
      <p:pic>
        <p:nvPicPr>
          <p:cNvPr id="12" name="Imagem 11">
            <a:extLst>
              <a:ext uri="{FF2B5EF4-FFF2-40B4-BE49-F238E27FC236}">
                <a16:creationId xmlns:a16="http://schemas.microsoft.com/office/drawing/2014/main" id="{01777266-2E22-45B6-8703-34559B69B4B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7791" y="623973"/>
            <a:ext cx="5895109" cy="58951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42987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idx="4294967295"/>
          </p:nvPr>
        </p:nvSpPr>
        <p:spPr>
          <a:xfrm>
            <a:off x="665983" y="905772"/>
            <a:ext cx="7884251" cy="507392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00000"/>
              </a:lnSpc>
            </a:pPr>
            <a:r>
              <a:rPr lang="pt-BR" sz="3200" b="1">
                <a:solidFill>
                  <a:srgbClr val="30E28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O que pode e o que não pode</a:t>
            </a:r>
            <a:endParaRPr lang="pt-BR" sz="3200">
              <a:solidFill>
                <a:srgbClr val="CC0066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41" name="CaixaDeTexto 40">
            <a:extLst>
              <a:ext uri="{FF2B5EF4-FFF2-40B4-BE49-F238E27FC236}">
                <a16:creationId xmlns:a16="http://schemas.microsoft.com/office/drawing/2014/main" id="{B28E175B-8579-4C7C-BBE9-F76DBE2A48AC}"/>
              </a:ext>
            </a:extLst>
          </p:cNvPr>
          <p:cNvSpPr txBox="1"/>
          <p:nvPr/>
        </p:nvSpPr>
        <p:spPr>
          <a:xfrm>
            <a:off x="665983" y="718973"/>
            <a:ext cx="2860673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950" b="1" cap="all" baseline="30000">
                <a:latin typeface="Verdana" panose="020B0604030504040204" pitchFamily="34" charset="0"/>
                <a:ea typeface="Verdana" panose="020B0604030504040204" pitchFamily="34" charset="0"/>
              </a:rPr>
              <a:t>Princípios da </a:t>
            </a:r>
            <a:r>
              <a:rPr lang="pt-BR" sz="1950" b="1" cap="all" baseline="30000">
                <a:solidFill>
                  <a:srgbClr val="CC0066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[empresa]</a:t>
            </a: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55C8A099-59A0-46A6-A43C-F47C8E845550}"/>
              </a:ext>
            </a:extLst>
          </p:cNvPr>
          <p:cNvSpPr txBox="1"/>
          <p:nvPr/>
        </p:nvSpPr>
        <p:spPr>
          <a:xfrm>
            <a:off x="665983" y="2231057"/>
            <a:ext cx="9071783" cy="26571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000"/>
              </a:lnSpc>
              <a:buClr>
                <a:srgbClr val="30E280"/>
              </a:buClr>
              <a:buSzPct val="112000"/>
            </a:pPr>
            <a:r>
              <a:rPr lang="pt-BR" sz="2800" b="1" baseline="30000">
                <a:latin typeface="Verdana" panose="020B0604030504040204" pitchFamily="34" charset="0"/>
                <a:ea typeface="Verdana" panose="020B0604030504040204" pitchFamily="34" charset="0"/>
              </a:rPr>
              <a:t>Valor máximo para viagens: </a:t>
            </a:r>
            <a:r>
              <a:rPr lang="pt-BR" sz="2800" b="1" baseline="30000">
                <a:solidFill>
                  <a:srgbClr val="CC0066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R$XXXXX </a:t>
            </a:r>
          </a:p>
          <a:p>
            <a:pPr>
              <a:lnSpc>
                <a:spcPts val="2000"/>
              </a:lnSpc>
              <a:buClr>
                <a:srgbClr val="30E280"/>
              </a:buClr>
              <a:buSzPct val="112000"/>
            </a:pPr>
            <a:endParaRPr lang="pt-BR" sz="2800" b="1" baseline="30000">
              <a:solidFill>
                <a:srgbClr val="CC0066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ts val="2000"/>
              </a:lnSpc>
              <a:buClr>
                <a:srgbClr val="30E280"/>
              </a:buClr>
              <a:buSzPct val="112000"/>
            </a:pPr>
            <a:endParaRPr lang="pt-BR" sz="2800" b="1" baseline="3000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ts val="2000"/>
              </a:lnSpc>
              <a:buClr>
                <a:srgbClr val="30E280"/>
              </a:buClr>
              <a:buSzPct val="112000"/>
            </a:pPr>
            <a:r>
              <a:rPr lang="pt-BR" sz="2800" b="1" baseline="30000">
                <a:latin typeface="Verdana" panose="020B0604030504040204" pitchFamily="34" charset="0"/>
                <a:ea typeface="Verdana" panose="020B0604030504040204" pitchFamily="34" charset="0"/>
              </a:rPr>
              <a:t>Situações em que viagens podem ser oferecidas: </a:t>
            </a:r>
            <a:r>
              <a:rPr lang="pt-BR" sz="2800" b="1" baseline="30000">
                <a:solidFill>
                  <a:srgbClr val="CC0066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XXXXX </a:t>
            </a:r>
          </a:p>
          <a:p>
            <a:pPr>
              <a:lnSpc>
                <a:spcPts val="2000"/>
              </a:lnSpc>
              <a:buClr>
                <a:srgbClr val="30E280"/>
              </a:buClr>
              <a:buSzPct val="112000"/>
            </a:pPr>
            <a:endParaRPr lang="pt-BR" sz="2800" b="1" baseline="3000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ts val="2000"/>
              </a:lnSpc>
              <a:buClr>
                <a:srgbClr val="30E280"/>
              </a:buClr>
              <a:buSzPct val="112000"/>
            </a:pPr>
            <a:endParaRPr lang="pt-BR" sz="2800" b="1" baseline="3000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ts val="2000"/>
              </a:lnSpc>
              <a:buClr>
                <a:srgbClr val="30E280"/>
              </a:buClr>
              <a:buSzPct val="112000"/>
            </a:pPr>
            <a:r>
              <a:rPr lang="pt-BR" sz="2800" b="1" baseline="30000">
                <a:latin typeface="Verdana" panose="020B0604030504040204" pitchFamily="34" charset="0"/>
                <a:ea typeface="Verdana" panose="020B0604030504040204" pitchFamily="34" charset="0"/>
              </a:rPr>
              <a:t>Tipos de brindes: </a:t>
            </a:r>
            <a:r>
              <a:rPr lang="pt-BR" sz="2800" b="1" baseline="30000">
                <a:solidFill>
                  <a:srgbClr val="CC0066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XXXXX, XXXXX, XXXXX e XXXXX</a:t>
            </a:r>
            <a:r>
              <a:rPr lang="pt-BR" sz="2800" b="1" baseline="3000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</a:p>
          <a:p>
            <a:pPr>
              <a:lnSpc>
                <a:spcPts val="2000"/>
              </a:lnSpc>
              <a:buClr>
                <a:srgbClr val="30E280"/>
              </a:buClr>
              <a:buSzPct val="112000"/>
            </a:pPr>
            <a:endParaRPr lang="pt-BR" sz="2800" b="1" baseline="3000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ts val="2000"/>
              </a:lnSpc>
              <a:buClr>
                <a:srgbClr val="30E280"/>
              </a:buClr>
              <a:buSzPct val="112000"/>
            </a:pPr>
            <a:endParaRPr lang="pt-BR" sz="2800" b="1" baseline="3000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ts val="2000"/>
              </a:lnSpc>
              <a:buClr>
                <a:srgbClr val="30E280"/>
              </a:buClr>
              <a:buSzPct val="112000"/>
            </a:pPr>
            <a:r>
              <a:rPr lang="pt-BR" sz="2800" b="1" baseline="30000">
                <a:latin typeface="Verdana" panose="020B0604030504040204" pitchFamily="34" charset="0"/>
                <a:ea typeface="Verdana" panose="020B0604030504040204" pitchFamily="34" charset="0"/>
              </a:rPr>
              <a:t>Valor máximo de brindes: </a:t>
            </a:r>
            <a:r>
              <a:rPr lang="pt-BR" sz="2800" b="1" baseline="30000">
                <a:solidFill>
                  <a:srgbClr val="CC0066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R$XXXXX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AE6A7719-57DA-4722-94B5-F290B0C7BA7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838" b="46231"/>
          <a:stretch/>
        </p:blipFill>
        <p:spPr>
          <a:xfrm rot="10800000" flipH="1" flipV="1">
            <a:off x="0" y="5397104"/>
            <a:ext cx="12205495" cy="1460896"/>
          </a:xfrm>
          <a:prstGeom prst="rect">
            <a:avLst/>
          </a:prstGeom>
        </p:spPr>
      </p:pic>
      <p:sp>
        <p:nvSpPr>
          <p:cNvPr id="9" name="Retângulo: Cantos Arredondados 8">
            <a:extLst>
              <a:ext uri="{FF2B5EF4-FFF2-40B4-BE49-F238E27FC236}">
                <a16:creationId xmlns:a16="http://schemas.microsoft.com/office/drawing/2014/main" id="{C60A216A-DD94-4AB2-B3AC-783A743DFB08}"/>
              </a:ext>
            </a:extLst>
          </p:cNvPr>
          <p:cNvSpPr/>
          <p:nvPr/>
        </p:nvSpPr>
        <p:spPr>
          <a:xfrm>
            <a:off x="731838" y="5454634"/>
            <a:ext cx="6535861" cy="732336"/>
          </a:xfrm>
          <a:prstGeom prst="roundRect">
            <a:avLst/>
          </a:prstGeom>
          <a:solidFill>
            <a:srgbClr val="30E2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0" name="Imagem 9">
            <a:extLst>
              <a:ext uri="{FF2B5EF4-FFF2-40B4-BE49-F238E27FC236}">
                <a16:creationId xmlns:a16="http://schemas.microsoft.com/office/drawing/2014/main" id="{B34E1F2E-F4E8-4C92-B7C3-73827EDFC27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6300" y="5530171"/>
            <a:ext cx="790575" cy="558661"/>
          </a:xfrm>
          <a:prstGeom prst="rect">
            <a:avLst/>
          </a:prstGeom>
        </p:spPr>
      </p:pic>
      <p:sp>
        <p:nvSpPr>
          <p:cNvPr id="11" name="CaixaDeTexto 10">
            <a:extLst>
              <a:ext uri="{FF2B5EF4-FFF2-40B4-BE49-F238E27FC236}">
                <a16:creationId xmlns:a16="http://schemas.microsoft.com/office/drawing/2014/main" id="{E1AE9586-9865-4A10-A08F-A09699D2242B}"/>
              </a:ext>
            </a:extLst>
          </p:cNvPr>
          <p:cNvSpPr txBox="1"/>
          <p:nvPr/>
        </p:nvSpPr>
        <p:spPr>
          <a:xfrm>
            <a:off x="1811337" y="5614070"/>
            <a:ext cx="57877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baseline="30000">
                <a:latin typeface="Verdana" panose="020B0604030504040204" pitchFamily="34" charset="0"/>
                <a:ea typeface="Verdana" panose="020B0604030504040204" pitchFamily="34" charset="0"/>
              </a:rPr>
              <a:t>Brindes e viagens não podem ser oferecidos para fiscais durante fiscalizações</a:t>
            </a:r>
          </a:p>
        </p:txBody>
      </p:sp>
    </p:spTree>
    <p:extLst>
      <p:ext uri="{BB962C8B-B14F-4D97-AF65-F5344CB8AC3E}">
        <p14:creationId xmlns:p14="http://schemas.microsoft.com/office/powerpoint/2010/main" val="365850673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B1F2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75F59F4D-5372-4F38-9A2E-0F83D856D4F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5126" y="14056"/>
            <a:ext cx="3235037" cy="3235037"/>
          </a:xfrm>
          <a:prstGeom prst="rect">
            <a:avLst/>
          </a:prstGeom>
        </p:spPr>
      </p:pic>
      <p:pic>
        <p:nvPicPr>
          <p:cNvPr id="14" name="Imagem 13">
            <a:extLst>
              <a:ext uri="{FF2B5EF4-FFF2-40B4-BE49-F238E27FC236}">
                <a16:creationId xmlns:a16="http://schemas.microsoft.com/office/drawing/2014/main" id="{55446947-E03E-485F-8CD2-3924959A651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" t="70391" r="-97" b="10380"/>
          <a:stretch/>
        </p:blipFill>
        <p:spPr>
          <a:xfrm rot="10800000" flipH="1" flipV="1">
            <a:off x="-1" y="5170921"/>
            <a:ext cx="12290961" cy="1687080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 idx="4294967295"/>
          </p:nvPr>
        </p:nvSpPr>
        <p:spPr>
          <a:xfrm>
            <a:off x="630240" y="593953"/>
            <a:ext cx="5792832" cy="471805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00000"/>
              </a:lnSpc>
            </a:pPr>
            <a:r>
              <a:rPr lang="pt-BR" sz="3200" b="1">
                <a:solidFill>
                  <a:srgbClr val="30E28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Canal de denúncias</a:t>
            </a:r>
            <a:endParaRPr lang="pt-BR" sz="3200">
              <a:solidFill>
                <a:srgbClr val="30E28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8" name="Espaço Reservado para Conteúdo 2"/>
          <p:cNvSpPr txBox="1">
            <a:spLocks/>
          </p:cNvSpPr>
          <p:nvPr/>
        </p:nvSpPr>
        <p:spPr>
          <a:xfrm>
            <a:off x="5367845" y="4289681"/>
            <a:ext cx="5516880" cy="471805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pt-BR">
              <a:solidFill>
                <a:schemeClr val="bg2">
                  <a:lumMod val="2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457DD373-4036-4745-A30E-CCD2E7987183}"/>
              </a:ext>
            </a:extLst>
          </p:cNvPr>
          <p:cNvSpPr txBox="1"/>
          <p:nvPr/>
        </p:nvSpPr>
        <p:spPr>
          <a:xfrm>
            <a:off x="630240" y="1631575"/>
            <a:ext cx="9471703" cy="37512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ts val="2400"/>
              </a:lnSpc>
              <a:buClr>
                <a:srgbClr val="30E280"/>
              </a:buClr>
              <a:buSzPct val="112000"/>
              <a:buFont typeface="Arial" panose="020B0604020202020204" pitchFamily="34" charset="0"/>
              <a:buChar char="•"/>
            </a:pPr>
            <a:r>
              <a:rPr lang="pt-BR" sz="2000" baseline="300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Deve ser comunicada imediata e formalmente ao Representante Legal da Empresa, qualquer situação que possa caracterizar conflito de interesses, ou fatos que possam prejudicar a Empresa ou que contrariem os princípios deste Código </a:t>
            </a:r>
          </a:p>
          <a:p>
            <a:pPr marL="342900" indent="-342900">
              <a:lnSpc>
                <a:spcPts val="2400"/>
              </a:lnSpc>
              <a:buClr>
                <a:srgbClr val="30E280"/>
              </a:buClr>
              <a:buSzPct val="112000"/>
              <a:buFont typeface="Arial" panose="020B0604020202020204" pitchFamily="34" charset="0"/>
              <a:buChar char="•"/>
            </a:pPr>
            <a:endParaRPr lang="pt-BR" sz="2000" baseline="3000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342900" indent="-342900">
              <a:lnSpc>
                <a:spcPts val="2400"/>
              </a:lnSpc>
              <a:buClr>
                <a:srgbClr val="30E280"/>
              </a:buClr>
              <a:buSzPct val="112000"/>
              <a:buFont typeface="Arial" panose="020B0604020202020204" pitchFamily="34" charset="0"/>
              <a:buChar char="•"/>
            </a:pPr>
            <a:r>
              <a:rPr lang="pt-BR" sz="2000" baseline="300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A Empresa assegura a confidencialidade na condução destes assuntos e o compromisso de apuração dos casos relatados</a:t>
            </a:r>
          </a:p>
          <a:p>
            <a:pPr>
              <a:lnSpc>
                <a:spcPts val="2400"/>
              </a:lnSpc>
              <a:buClr>
                <a:srgbClr val="30E280"/>
              </a:buClr>
              <a:buSzPct val="112000"/>
            </a:pPr>
            <a:endParaRPr lang="pt-BR" sz="2000" baseline="3000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342900" indent="-342900">
              <a:lnSpc>
                <a:spcPts val="2400"/>
              </a:lnSpc>
              <a:buClr>
                <a:srgbClr val="30E280"/>
              </a:buClr>
              <a:buSzPct val="112000"/>
              <a:buFont typeface="Arial" panose="020B0604020202020204" pitchFamily="34" charset="0"/>
              <a:buChar char="•"/>
            </a:pPr>
            <a:r>
              <a:rPr lang="pt-BR" sz="2000" baseline="300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Em caso de dúvidas sobre qual deve ser a conduta correta a adotar, o colaborador deve procurar ajuda de forma sincera e transparente </a:t>
            </a:r>
          </a:p>
          <a:p>
            <a:pPr>
              <a:lnSpc>
                <a:spcPts val="2400"/>
              </a:lnSpc>
              <a:buClr>
                <a:srgbClr val="30E280"/>
              </a:buClr>
              <a:buSzPct val="112000"/>
            </a:pPr>
            <a:endParaRPr lang="pt-BR" sz="2000" baseline="3000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342900" indent="-342900">
              <a:lnSpc>
                <a:spcPts val="2400"/>
              </a:lnSpc>
              <a:buClr>
                <a:srgbClr val="30E280"/>
              </a:buClr>
              <a:buSzPct val="112000"/>
              <a:buFont typeface="Arial" panose="020B0604020202020204" pitchFamily="34" charset="0"/>
              <a:buChar char="•"/>
            </a:pPr>
            <a:r>
              <a:rPr lang="pt-BR" sz="2000" baseline="300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O desrespeito ao Código de Ética sujeitará os colaboradores às ações disciplinares, podendo resultar na sua demissão por justa causa e em processo legal</a:t>
            </a:r>
          </a:p>
        </p:txBody>
      </p:sp>
    </p:spTree>
    <p:extLst>
      <p:ext uri="{BB962C8B-B14F-4D97-AF65-F5344CB8AC3E}">
        <p14:creationId xmlns:p14="http://schemas.microsoft.com/office/powerpoint/2010/main" val="161196033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idx="4294967295"/>
          </p:nvPr>
        </p:nvSpPr>
        <p:spPr>
          <a:xfrm>
            <a:off x="630358" y="1000775"/>
            <a:ext cx="7884251" cy="507392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00000"/>
              </a:lnSpc>
            </a:pPr>
            <a:r>
              <a:rPr lang="pt-BR" sz="3200" b="1">
                <a:solidFill>
                  <a:srgbClr val="30E28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Nosso programa de </a:t>
            </a:r>
            <a:r>
              <a:rPr lang="pt-BR" sz="3200" b="1" err="1">
                <a:solidFill>
                  <a:srgbClr val="30E28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compliance</a:t>
            </a:r>
            <a:r>
              <a:rPr lang="pt-BR" sz="3200" b="1">
                <a:solidFill>
                  <a:srgbClr val="30E28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:</a:t>
            </a:r>
            <a:endParaRPr lang="pt-BR" sz="3200">
              <a:solidFill>
                <a:srgbClr val="CC0066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55C8A099-59A0-46A6-A43C-F47C8E845550}"/>
              </a:ext>
            </a:extLst>
          </p:cNvPr>
          <p:cNvSpPr txBox="1"/>
          <p:nvPr/>
        </p:nvSpPr>
        <p:spPr>
          <a:xfrm>
            <a:off x="642233" y="2256474"/>
            <a:ext cx="9071783" cy="27388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000"/>
              </a:lnSpc>
              <a:buClr>
                <a:srgbClr val="30E280"/>
              </a:buClr>
              <a:buSzPct val="112000"/>
            </a:pPr>
            <a:r>
              <a:rPr lang="pt-BR" sz="2800" b="1" baseline="30000">
                <a:latin typeface="Verdana" panose="020B0604030504040204" pitchFamily="34" charset="0"/>
                <a:ea typeface="Verdana" panose="020B0604030504040204" pitchFamily="34" charset="0"/>
              </a:rPr>
              <a:t>Profissionais: </a:t>
            </a:r>
          </a:p>
          <a:p>
            <a:pPr>
              <a:lnSpc>
                <a:spcPts val="3000"/>
              </a:lnSpc>
              <a:buClr>
                <a:srgbClr val="30E280"/>
              </a:buClr>
              <a:buSzPct val="112000"/>
            </a:pPr>
            <a:endParaRPr lang="pt-BR" sz="2800" b="1" baseline="3000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ts val="3000"/>
              </a:lnSpc>
              <a:buClr>
                <a:srgbClr val="30E280"/>
              </a:buClr>
              <a:buSzPct val="112000"/>
            </a:pPr>
            <a:r>
              <a:rPr lang="pt-BR" sz="2800" b="1" baseline="30000">
                <a:latin typeface="Verdana" panose="020B0604030504040204" pitchFamily="34" charset="0"/>
                <a:ea typeface="Verdana" panose="020B0604030504040204" pitchFamily="34" charset="0"/>
              </a:rPr>
              <a:t>Setores: </a:t>
            </a:r>
          </a:p>
          <a:p>
            <a:pPr>
              <a:lnSpc>
                <a:spcPts val="3000"/>
              </a:lnSpc>
              <a:buClr>
                <a:srgbClr val="30E280"/>
              </a:buClr>
              <a:buSzPct val="112000"/>
            </a:pPr>
            <a:endParaRPr lang="pt-BR" sz="2800" b="1" baseline="3000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ts val="3000"/>
              </a:lnSpc>
              <a:buClr>
                <a:srgbClr val="30E280"/>
              </a:buClr>
              <a:buSzPct val="112000"/>
            </a:pPr>
            <a:r>
              <a:rPr lang="pt-BR" sz="2800" b="1" baseline="30000">
                <a:latin typeface="Verdana" panose="020B0604030504040204" pitchFamily="34" charset="0"/>
                <a:ea typeface="Verdana" panose="020B0604030504040204" pitchFamily="34" charset="0"/>
              </a:rPr>
              <a:t>Contatos: </a:t>
            </a:r>
          </a:p>
          <a:p>
            <a:pPr>
              <a:lnSpc>
                <a:spcPts val="3000"/>
              </a:lnSpc>
              <a:buClr>
                <a:srgbClr val="30E280"/>
              </a:buClr>
              <a:buSzPct val="112000"/>
            </a:pPr>
            <a:endParaRPr lang="pt-BR" sz="2800" b="1" baseline="3000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ts val="3000"/>
              </a:lnSpc>
              <a:buClr>
                <a:srgbClr val="30E280"/>
              </a:buClr>
              <a:buSzPct val="112000"/>
            </a:pPr>
            <a:r>
              <a:rPr lang="pt-BR" sz="2800" b="1" baseline="30000">
                <a:latin typeface="Verdana" panose="020B0604030504040204" pitchFamily="34" charset="0"/>
                <a:ea typeface="Verdana" panose="020B0604030504040204" pitchFamily="34" charset="0"/>
              </a:rPr>
              <a:t>Canal(</a:t>
            </a:r>
            <a:r>
              <a:rPr lang="pt-BR" sz="2800" b="1" baseline="30000" err="1">
                <a:latin typeface="Verdana" panose="020B0604030504040204" pitchFamily="34" charset="0"/>
                <a:ea typeface="Verdana" panose="020B0604030504040204" pitchFamily="34" charset="0"/>
              </a:rPr>
              <a:t>is</a:t>
            </a:r>
            <a:r>
              <a:rPr lang="pt-BR" sz="2800" b="1" baseline="30000">
                <a:latin typeface="Verdana" panose="020B0604030504040204" pitchFamily="34" charset="0"/>
                <a:ea typeface="Verdana" panose="020B0604030504040204" pitchFamily="34" charset="0"/>
              </a:rPr>
              <a:t>) de denúncias:</a:t>
            </a:r>
            <a:endParaRPr lang="pt-BR" sz="2800" b="1" baseline="30000">
              <a:solidFill>
                <a:srgbClr val="CC0066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AE6A7719-57DA-4722-94B5-F290B0C7BA7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838" b="46231"/>
          <a:stretch/>
        </p:blipFill>
        <p:spPr>
          <a:xfrm rot="10800000" flipH="1" flipV="1">
            <a:off x="0" y="5397104"/>
            <a:ext cx="12205495" cy="1460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939663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Uma imagem contendo interior, laptop, computador, mesa&#10;&#10;Descrição gerada automaticamente">
            <a:extLst>
              <a:ext uri="{FF2B5EF4-FFF2-40B4-BE49-F238E27FC236}">
                <a16:creationId xmlns:a16="http://schemas.microsoft.com/office/drawing/2014/main" id="{29E0C31C-2E25-488F-AABF-E3F0412A0BF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9" y="-11289"/>
            <a:ext cx="12192000" cy="6869289"/>
          </a:xfrm>
          <a:prstGeom prst="rect">
            <a:avLst/>
          </a:prstGeom>
        </p:spPr>
      </p:pic>
      <p:sp>
        <p:nvSpPr>
          <p:cNvPr id="3" name="Retângulo 2">
            <a:extLst>
              <a:ext uri="{FF2B5EF4-FFF2-40B4-BE49-F238E27FC236}">
                <a16:creationId xmlns:a16="http://schemas.microsoft.com/office/drawing/2014/main" id="{B13F6F13-7D43-45B8-B6A8-CA462B9BCCE5}"/>
              </a:ext>
            </a:extLst>
          </p:cNvPr>
          <p:cNvSpPr/>
          <p:nvPr/>
        </p:nvSpPr>
        <p:spPr>
          <a:xfrm>
            <a:off x="0" y="5612069"/>
            <a:ext cx="12195699" cy="12690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1A02EA23-71B1-46C3-B085-7F22A35F0AC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215665"/>
            <a:ext cx="12200333" cy="1702955"/>
          </a:xfrm>
          <a:prstGeom prst="rect">
            <a:avLst/>
          </a:prstGeom>
        </p:spPr>
      </p:pic>
      <p:sp>
        <p:nvSpPr>
          <p:cNvPr id="19" name="Subtitle 2">
            <a:extLst>
              <a:ext uri="{FF2B5EF4-FFF2-40B4-BE49-F238E27FC236}">
                <a16:creationId xmlns:a16="http://schemas.microsoft.com/office/drawing/2014/main" id="{F82D1DC5-FCE7-48C3-BCA9-4986480394AE}"/>
              </a:ext>
            </a:extLst>
          </p:cNvPr>
          <p:cNvSpPr txBox="1">
            <a:spLocks/>
          </p:cNvSpPr>
          <p:nvPr/>
        </p:nvSpPr>
        <p:spPr>
          <a:xfrm>
            <a:off x="365594" y="1758653"/>
            <a:ext cx="6885527" cy="1269004"/>
          </a:xfrm>
          <a:prstGeom prst="rect">
            <a:avLst/>
          </a:prstGeom>
        </p:spPr>
        <p:txBody>
          <a:bodyPr vert="horz" wrap="square" lIns="217490" tIns="108745" rIns="217490" bIns="108745" rtlCol="0" anchor="ctr">
            <a:spAutoFit/>
          </a:bodyPr>
          <a:lstStyle>
            <a:defPPr>
              <a:defRPr lang="en-US"/>
            </a:defPPr>
            <a:lvl1pPr marL="0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217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8434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742651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656868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571086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485303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399520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313737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30000"/>
              </a:lnSpc>
            </a:pPr>
            <a:r>
              <a:rPr lang="pt-BR" sz="1800" dirty="0">
                <a:solidFill>
                  <a:schemeClr val="bg1"/>
                </a:solidFill>
                <a:latin typeface="Arial"/>
                <a:cs typeface="Arial"/>
              </a:rPr>
              <a:t>Saiba mais sobre o módulo de Treinamento </a:t>
            </a:r>
            <a:r>
              <a:rPr lang="pt-BR" sz="1800" dirty="0" err="1">
                <a:solidFill>
                  <a:schemeClr val="bg1"/>
                </a:solidFill>
                <a:latin typeface="Arial"/>
                <a:cs typeface="Arial"/>
              </a:rPr>
              <a:t>clickCompliance</a:t>
            </a:r>
            <a:r>
              <a:rPr lang="pt-BR" sz="1800" dirty="0">
                <a:solidFill>
                  <a:schemeClr val="bg1"/>
                </a:solidFill>
                <a:latin typeface="Arial"/>
                <a:cs typeface="Arial"/>
              </a:rPr>
              <a:t> e ofereça treinamentos virtuais que realmente engajam através de </a:t>
            </a:r>
            <a:r>
              <a:rPr lang="pt-BR" sz="1800" b="1" dirty="0" err="1">
                <a:solidFill>
                  <a:schemeClr val="bg1"/>
                </a:solidFill>
                <a:latin typeface="Arial"/>
                <a:cs typeface="Arial"/>
              </a:rPr>
              <a:t>storytelling</a:t>
            </a:r>
            <a:r>
              <a:rPr lang="pt-BR" sz="1800" b="1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pt-BR" sz="1800" dirty="0">
                <a:solidFill>
                  <a:schemeClr val="bg1"/>
                </a:solidFill>
                <a:latin typeface="Arial"/>
                <a:cs typeface="Arial"/>
              </a:rPr>
              <a:t>e</a:t>
            </a:r>
            <a:r>
              <a:rPr lang="pt-BR" sz="1800" b="1" dirty="0">
                <a:solidFill>
                  <a:schemeClr val="bg1"/>
                </a:solidFill>
                <a:latin typeface="Arial"/>
                <a:cs typeface="Arial"/>
              </a:rPr>
              <a:t> conteúdos multimídia customizáveis</a:t>
            </a:r>
            <a:endParaRPr lang="en-US" sz="1800" b="1" dirty="0">
              <a:solidFill>
                <a:schemeClr val="bg1"/>
              </a:solidFill>
              <a:cs typeface="Calibri"/>
            </a:endParaRPr>
          </a:p>
        </p:txBody>
      </p:sp>
      <p:sp>
        <p:nvSpPr>
          <p:cNvPr id="20" name="Subtitle 2">
            <a:extLst>
              <a:ext uri="{FF2B5EF4-FFF2-40B4-BE49-F238E27FC236}">
                <a16:creationId xmlns:a16="http://schemas.microsoft.com/office/drawing/2014/main" id="{BC765021-FC18-4A1E-BE56-359CE28DBA90}"/>
              </a:ext>
            </a:extLst>
          </p:cNvPr>
          <p:cNvSpPr txBox="1">
            <a:spLocks/>
          </p:cNvSpPr>
          <p:nvPr/>
        </p:nvSpPr>
        <p:spPr>
          <a:xfrm>
            <a:off x="354306" y="527408"/>
            <a:ext cx="6896816" cy="1327610"/>
          </a:xfrm>
          <a:prstGeom prst="rect">
            <a:avLst/>
          </a:prstGeom>
        </p:spPr>
        <p:txBody>
          <a:bodyPr vert="horz" wrap="square" lIns="217490" tIns="108745" rIns="217490" bIns="108745" rtlCol="0" anchor="ctr">
            <a:spAutoFit/>
          </a:bodyPr>
          <a:lstStyle>
            <a:defPPr>
              <a:defRPr lang="en-US"/>
            </a:defPPr>
            <a:lvl1pPr marL="0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217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8434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742651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656868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571086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485303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399520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313737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b="1" dirty="0">
                <a:solidFill>
                  <a:srgbClr val="00E397"/>
                </a:solidFill>
                <a:latin typeface="Arial"/>
                <a:cs typeface="Arial"/>
              </a:rPr>
              <a:t>Quer otimizar ainda mais seu programa de integridade?</a:t>
            </a:r>
            <a:endParaRPr lang="en-US" b="1" dirty="0">
              <a:solidFill>
                <a:srgbClr val="00E397"/>
              </a:solidFill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7A38779F-F0BF-4C84-A9EA-177D195F4073}"/>
              </a:ext>
            </a:extLst>
          </p:cNvPr>
          <p:cNvSpPr txBox="1"/>
          <p:nvPr/>
        </p:nvSpPr>
        <p:spPr>
          <a:xfrm>
            <a:off x="8031643" y="5714994"/>
            <a:ext cx="218302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000" b="0" spc="300" dirty="0">
                <a:solidFill>
                  <a:schemeClr val="bg1">
                    <a:lumMod val="6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POWERED BY</a:t>
            </a:r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52955108-BB48-47D6-9675-8212B44E7E5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13948" y="5586223"/>
            <a:ext cx="2172729" cy="461004"/>
          </a:xfrm>
          <a:prstGeom prst="rect">
            <a:avLst/>
          </a:prstGeom>
        </p:spPr>
      </p:pic>
      <p:sp>
        <p:nvSpPr>
          <p:cNvPr id="13" name="Subtitle 2">
            <a:extLst>
              <a:ext uri="{FF2B5EF4-FFF2-40B4-BE49-F238E27FC236}">
                <a16:creationId xmlns:a16="http://schemas.microsoft.com/office/drawing/2014/main" id="{A0807D5E-C616-4276-A826-DE37948BE241}"/>
              </a:ext>
            </a:extLst>
          </p:cNvPr>
          <p:cNvSpPr txBox="1">
            <a:spLocks/>
          </p:cNvSpPr>
          <p:nvPr/>
        </p:nvSpPr>
        <p:spPr>
          <a:xfrm>
            <a:off x="1375231" y="3806584"/>
            <a:ext cx="7324365" cy="511360"/>
          </a:xfrm>
          <a:prstGeom prst="rect">
            <a:avLst/>
          </a:prstGeom>
        </p:spPr>
        <p:txBody>
          <a:bodyPr vert="horz" wrap="square" lIns="217490" tIns="108745" rIns="217490" bIns="108745" rtlCol="0" anchor="ctr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30000"/>
              </a:lnSpc>
            </a:pPr>
            <a:r>
              <a:rPr lang="pt-BR" sz="1600" b="1" dirty="0">
                <a:solidFill>
                  <a:srgbClr val="8F98A5"/>
                </a:solidFill>
                <a:latin typeface="Arial"/>
                <a:cs typeface="Arial"/>
              </a:rPr>
              <a:t>Animações  |  Textos  |  </a:t>
            </a:r>
            <a:r>
              <a:rPr lang="pt-BR" sz="1600" b="1" dirty="0" err="1">
                <a:solidFill>
                  <a:srgbClr val="8F98A5"/>
                </a:solidFill>
                <a:latin typeface="Arial"/>
                <a:cs typeface="Arial"/>
              </a:rPr>
              <a:t>PowerPoints</a:t>
            </a:r>
            <a:r>
              <a:rPr lang="pt-BR" sz="1600" b="1" dirty="0">
                <a:solidFill>
                  <a:srgbClr val="8F98A5"/>
                </a:solidFill>
                <a:latin typeface="Arial"/>
                <a:cs typeface="Arial"/>
              </a:rPr>
              <a:t>  |  Documentos </a:t>
            </a:r>
            <a:endParaRPr lang="en-US" sz="1600" b="1" dirty="0">
              <a:solidFill>
                <a:srgbClr val="8F98A5"/>
              </a:solidFill>
            </a:endParaRPr>
          </a:p>
        </p:txBody>
      </p:sp>
      <p:sp>
        <p:nvSpPr>
          <p:cNvPr id="14" name="Subtitle 2">
            <a:extLst>
              <a:ext uri="{FF2B5EF4-FFF2-40B4-BE49-F238E27FC236}">
                <a16:creationId xmlns:a16="http://schemas.microsoft.com/office/drawing/2014/main" id="{4B0C53BD-F4DC-4DF7-AE73-3A5776FCED3E}"/>
              </a:ext>
            </a:extLst>
          </p:cNvPr>
          <p:cNvSpPr txBox="1">
            <a:spLocks/>
          </p:cNvSpPr>
          <p:nvPr/>
        </p:nvSpPr>
        <p:spPr>
          <a:xfrm>
            <a:off x="1343984" y="3270733"/>
            <a:ext cx="6434396" cy="730138"/>
          </a:xfrm>
          <a:prstGeom prst="rect">
            <a:avLst/>
          </a:prstGeom>
        </p:spPr>
        <p:txBody>
          <a:bodyPr vert="horz" wrap="square" lIns="217490" tIns="108745" rIns="217490" bIns="108745" rtlCol="0" anchor="ctr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30000"/>
              </a:lnSpc>
            </a:pPr>
            <a:r>
              <a:rPr lang="pt-BR" sz="2800" b="1" dirty="0">
                <a:solidFill>
                  <a:srgbClr val="00E397"/>
                </a:solidFill>
                <a:latin typeface="Arial"/>
                <a:cs typeface="Arial"/>
              </a:rPr>
              <a:t>Conteúdo customizável</a:t>
            </a:r>
            <a:endParaRPr lang="en-US" sz="2800" b="1" dirty="0">
              <a:solidFill>
                <a:srgbClr val="00E397"/>
              </a:solidFill>
            </a:endParaRPr>
          </a:p>
        </p:txBody>
      </p:sp>
      <p:pic>
        <p:nvPicPr>
          <p:cNvPr id="15" name="Imagem 14">
            <a:extLst>
              <a:ext uri="{FF2B5EF4-FFF2-40B4-BE49-F238E27FC236}">
                <a16:creationId xmlns:a16="http://schemas.microsoft.com/office/drawing/2014/main" id="{26A68747-FE18-4B6C-A763-FCD97905AC01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310" y="3435502"/>
            <a:ext cx="817310" cy="817310"/>
          </a:xfrm>
          <a:prstGeom prst="rect">
            <a:avLst/>
          </a:prstGeom>
        </p:spPr>
      </p:pic>
      <p:grpSp>
        <p:nvGrpSpPr>
          <p:cNvPr id="29" name="Agrupar 28">
            <a:extLst>
              <a:ext uri="{FF2B5EF4-FFF2-40B4-BE49-F238E27FC236}">
                <a16:creationId xmlns:a16="http://schemas.microsoft.com/office/drawing/2014/main" id="{EC4DFF9C-E3A6-448D-9AFA-B9E0BF2324D5}"/>
              </a:ext>
            </a:extLst>
          </p:cNvPr>
          <p:cNvGrpSpPr/>
          <p:nvPr/>
        </p:nvGrpSpPr>
        <p:grpSpPr>
          <a:xfrm>
            <a:off x="6268454" y="460592"/>
            <a:ext cx="5958494" cy="5233914"/>
            <a:chOff x="6510678" y="1375585"/>
            <a:chExt cx="5066304" cy="4450219"/>
          </a:xfrm>
        </p:grpSpPr>
        <p:pic>
          <p:nvPicPr>
            <p:cNvPr id="22" name="Imagem 21" descr="Uma imagem contendo monitor, televisão, interior, sentado&#10;&#10;Descrição gerada automaticamente">
              <a:extLst>
                <a:ext uri="{FF2B5EF4-FFF2-40B4-BE49-F238E27FC236}">
                  <a16:creationId xmlns:a16="http://schemas.microsoft.com/office/drawing/2014/main" id="{A3B25F56-01B8-4E86-ABDE-39F23024F90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26766"/>
            <a:stretch/>
          </p:blipFill>
          <p:spPr>
            <a:xfrm>
              <a:off x="6510678" y="1375585"/>
              <a:ext cx="5052854" cy="4450219"/>
            </a:xfrm>
            <a:prstGeom prst="rect">
              <a:avLst/>
            </a:prstGeom>
          </p:spPr>
        </p:pic>
        <p:pic>
          <p:nvPicPr>
            <p:cNvPr id="28" name="Imagem 27" descr="Uma imagem contendo captura de tela&#10;&#10;Descrição gerada automaticamente">
              <a:extLst>
                <a:ext uri="{FF2B5EF4-FFF2-40B4-BE49-F238E27FC236}">
                  <a16:creationId xmlns:a16="http://schemas.microsoft.com/office/drawing/2014/main" id="{17068C7D-C979-47D6-ADF8-CF1D56D2998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21461"/>
            <a:stretch/>
          </p:blipFill>
          <p:spPr>
            <a:xfrm>
              <a:off x="7760955" y="2123026"/>
              <a:ext cx="3816027" cy="2756630"/>
            </a:xfrm>
            <a:prstGeom prst="rect">
              <a:avLst/>
            </a:prstGeom>
          </p:spPr>
        </p:pic>
      </p:grpSp>
      <p:sp>
        <p:nvSpPr>
          <p:cNvPr id="30" name="Subtitle 2">
            <a:extLst>
              <a:ext uri="{FF2B5EF4-FFF2-40B4-BE49-F238E27FC236}">
                <a16:creationId xmlns:a16="http://schemas.microsoft.com/office/drawing/2014/main" id="{DE1A2003-2033-4261-8166-A6109A9E7BE1}"/>
              </a:ext>
            </a:extLst>
          </p:cNvPr>
          <p:cNvSpPr txBox="1">
            <a:spLocks/>
          </p:cNvSpPr>
          <p:nvPr/>
        </p:nvSpPr>
        <p:spPr>
          <a:xfrm>
            <a:off x="1792484" y="5424287"/>
            <a:ext cx="5282089" cy="1381599"/>
          </a:xfrm>
          <a:prstGeom prst="rect">
            <a:avLst/>
          </a:prstGeom>
        </p:spPr>
        <p:txBody>
          <a:bodyPr vert="horz" wrap="square" lIns="217490" tIns="108745" rIns="217490" bIns="108745" rtlCol="0" anchor="ctr">
            <a:spAutoFit/>
          </a:bodyPr>
          <a:lstStyle>
            <a:defPPr>
              <a:defRPr lang="en-US"/>
            </a:defPPr>
            <a:lvl1pPr marL="0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217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8434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742651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656868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571086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485303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399520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313737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pt-BR" sz="1800" dirty="0">
                <a:solidFill>
                  <a:srgbClr val="333A4B"/>
                </a:solidFill>
                <a:latin typeface="Arial"/>
                <a:cs typeface="Arial"/>
              </a:rPr>
              <a:t>Para saber mais acesse a página do nosso site sobre o treinamento </a:t>
            </a:r>
            <a:r>
              <a:rPr lang="pt-BR" sz="1800" u="sng" dirty="0">
                <a:solidFill>
                  <a:srgbClr val="333A4B"/>
                </a:solidFill>
                <a:latin typeface="Arial"/>
                <a:cs typeface="Arial"/>
                <a:hlinkClick r:id="rId8"/>
              </a:rPr>
              <a:t>clicando aqui</a:t>
            </a:r>
            <a:r>
              <a:rPr lang="pt-BR" sz="1800" dirty="0">
                <a:solidFill>
                  <a:srgbClr val="333A4B"/>
                </a:solidFill>
                <a:latin typeface="Arial"/>
                <a:cs typeface="Arial"/>
              </a:rPr>
              <a:t>, ou agende uma demonstração </a:t>
            </a:r>
            <a:r>
              <a:rPr lang="pt-BR" sz="1800" u="sng" dirty="0">
                <a:solidFill>
                  <a:srgbClr val="333A4B"/>
                </a:solidFill>
                <a:latin typeface="Arial"/>
                <a:cs typeface="Arial"/>
                <a:hlinkClick r:id="rId9"/>
              </a:rPr>
              <a:t>clicando aqui</a:t>
            </a:r>
            <a:r>
              <a:rPr lang="pt-BR" sz="1800" dirty="0">
                <a:solidFill>
                  <a:srgbClr val="333A4B"/>
                </a:solidFill>
                <a:latin typeface="Arial"/>
                <a:cs typeface="Arial"/>
              </a:rPr>
              <a:t>.</a:t>
            </a:r>
            <a:endParaRPr lang="pt-BR" sz="1800" b="1" dirty="0">
              <a:solidFill>
                <a:srgbClr val="333A4B"/>
              </a:solidFill>
              <a:latin typeface="Arial"/>
              <a:cs typeface="Arial"/>
            </a:endParaRPr>
          </a:p>
          <a:p>
            <a:pPr algn="l">
              <a:lnSpc>
                <a:spcPct val="130000"/>
              </a:lnSpc>
            </a:pPr>
            <a:endParaRPr lang="en-US" sz="1800" b="1" dirty="0">
              <a:solidFill>
                <a:srgbClr val="333A4B"/>
              </a:solidFill>
              <a:cs typeface="Calibri"/>
            </a:endParaRPr>
          </a:p>
        </p:txBody>
      </p:sp>
      <p:sp>
        <p:nvSpPr>
          <p:cNvPr id="31" name="Subtitle 2">
            <a:extLst>
              <a:ext uri="{FF2B5EF4-FFF2-40B4-BE49-F238E27FC236}">
                <a16:creationId xmlns:a16="http://schemas.microsoft.com/office/drawing/2014/main" id="{B4DFB9AD-E476-44B8-99C1-B01D3EADCECA}"/>
              </a:ext>
            </a:extLst>
          </p:cNvPr>
          <p:cNvSpPr txBox="1">
            <a:spLocks/>
          </p:cNvSpPr>
          <p:nvPr/>
        </p:nvSpPr>
        <p:spPr>
          <a:xfrm>
            <a:off x="-1576366" y="6179767"/>
            <a:ext cx="5282089" cy="542779"/>
          </a:xfrm>
          <a:prstGeom prst="rect">
            <a:avLst/>
          </a:prstGeom>
        </p:spPr>
        <p:txBody>
          <a:bodyPr vert="horz" wrap="square" lIns="217490" tIns="108745" rIns="217490" bIns="108745" rtlCol="0" anchor="ctr">
            <a:spAutoFit/>
          </a:bodyPr>
          <a:lstStyle>
            <a:defPPr>
              <a:defRPr lang="en-US"/>
            </a:defPPr>
            <a:lvl1pPr marL="0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217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8434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742651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656868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571086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485303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399520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313737" algn="l" defTabSz="1828434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BR" sz="1050" dirty="0">
                <a:solidFill>
                  <a:schemeClr val="bg1">
                    <a:lumMod val="65000"/>
                  </a:schemeClr>
                </a:solidFill>
                <a:latin typeface="Arial"/>
                <a:cs typeface="Arial"/>
              </a:rPr>
              <a:t>Agende </a:t>
            </a:r>
            <a:br>
              <a:rPr lang="pt-BR" sz="1050" dirty="0">
                <a:solidFill>
                  <a:schemeClr val="bg1">
                    <a:lumMod val="65000"/>
                  </a:schemeClr>
                </a:solidFill>
                <a:latin typeface="Arial"/>
                <a:cs typeface="Arial"/>
              </a:rPr>
            </a:br>
            <a:r>
              <a:rPr lang="pt-BR" sz="1050" dirty="0">
                <a:solidFill>
                  <a:schemeClr val="bg1">
                    <a:lumMod val="65000"/>
                  </a:schemeClr>
                </a:solidFill>
                <a:latin typeface="Arial"/>
                <a:cs typeface="Arial"/>
              </a:rPr>
              <a:t>Demonstração</a:t>
            </a:r>
            <a:endParaRPr lang="pt-BR" sz="1050" b="1" dirty="0">
              <a:solidFill>
                <a:schemeClr val="bg1">
                  <a:lumMod val="65000"/>
                </a:schemeClr>
              </a:solidFill>
              <a:latin typeface="Arial"/>
              <a:cs typeface="Arial"/>
            </a:endParaRPr>
          </a:p>
        </p:txBody>
      </p:sp>
      <p:pic>
        <p:nvPicPr>
          <p:cNvPr id="33" name="Imagem 32">
            <a:extLst>
              <a:ext uri="{FF2B5EF4-FFF2-40B4-BE49-F238E27FC236}">
                <a16:creationId xmlns:a16="http://schemas.microsoft.com/office/drawing/2014/main" id="{0BFC296E-307D-4F41-9377-A6132F151E62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418" y="5192192"/>
            <a:ext cx="1096373" cy="1096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813255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b281f1cb-14c2-4cc4-83ff-e40978974d5d">
      <UserInfo>
        <DisplayName>Impeto.Design</DisplayName>
        <AccountId>132</AccountId>
        <AccountType/>
      </UserInfo>
      <UserInfo>
        <DisplayName>Marcelo Erthal</DisplayName>
        <AccountId>3</AccountId>
        <AccountType/>
      </UserInfo>
    </SharedWithUsers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D14967B36F23904387FE8882DDE964B5" ma:contentTypeVersion="9" ma:contentTypeDescription="Crie um novo documento." ma:contentTypeScope="" ma:versionID="3fe787304c8556ef7483a16a57054583">
  <xsd:schema xmlns:xsd="http://www.w3.org/2001/XMLSchema" xmlns:xs="http://www.w3.org/2001/XMLSchema" xmlns:p="http://schemas.microsoft.com/office/2006/metadata/properties" xmlns:ns2="b281f1cb-14c2-4cc4-83ff-e40978974d5d" xmlns:ns3="f40620f6-6cfe-41d8-b903-835e00a024f0" targetNamespace="http://schemas.microsoft.com/office/2006/metadata/properties" ma:root="true" ma:fieldsID="46a894cc8c80b9c3179ad4c5fee16a77" ns2:_="" ns3:_="">
    <xsd:import namespace="b281f1cb-14c2-4cc4-83ff-e40978974d5d"/>
    <xsd:import namespace="f40620f6-6cfe-41d8-b903-835e00a024f0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281f1cb-14c2-4cc4-83ff-e40978974d5d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Compartilhado com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Detalhes de Compartilhado Com" ma:description="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40620f6-6cfe-41d8-b903-835e00a024f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AutoTags" ma:index="13" nillable="true" ma:displayName="MediaServiceAutoTags" ma:description="" ma:internalName="MediaServiceAutoTags" ma:readOnly="true">
      <xsd:simpleType>
        <xsd:restriction base="dms:Text"/>
      </xsd:simpleType>
    </xsd:element>
    <xsd:element name="MediaServiceOCR" ma:index="14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ú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5EE2BFFB-A595-499B-9C2B-9C15B6138B9B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B721D80A-22FE-4D47-91C7-5EED81E7DDD9}">
  <ds:schemaRefs>
    <ds:schemaRef ds:uri="http://schemas.openxmlformats.org/package/2006/metadata/core-properties"/>
    <ds:schemaRef ds:uri="http://schemas.microsoft.com/office/2006/documentManagement/types"/>
    <ds:schemaRef ds:uri="b281f1cb-14c2-4cc4-83ff-e40978974d5d"/>
    <ds:schemaRef ds:uri="http://purl.org/dc/dcmitype/"/>
    <ds:schemaRef ds:uri="http://purl.org/dc/terms/"/>
    <ds:schemaRef ds:uri="f40620f6-6cfe-41d8-b903-835e00a024f0"/>
    <ds:schemaRef ds:uri="http://www.w3.org/XML/1998/namespace"/>
    <ds:schemaRef ds:uri="http://schemas.microsoft.com/office/2006/metadata/properties"/>
    <ds:schemaRef ds:uri="http://purl.org/dc/elements/1.1/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05FAD41B-3699-45C4-B1F5-54B858C47064}">
  <ds:schemaRefs>
    <ds:schemaRef ds:uri="b281f1cb-14c2-4cc4-83ff-e40978974d5d"/>
    <ds:schemaRef ds:uri="f40620f6-6cfe-41d8-b903-835e00a024f0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1994</Words>
  <Application>Microsoft Office PowerPoint</Application>
  <PresentationFormat>Widescreen</PresentationFormat>
  <Paragraphs>250</Paragraphs>
  <Slides>27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27</vt:i4>
      </vt:variant>
    </vt:vector>
  </HeadingPairs>
  <TitlesOfParts>
    <vt:vector size="32" baseType="lpstr">
      <vt:lpstr>Arial</vt:lpstr>
      <vt:lpstr>Calibri</vt:lpstr>
      <vt:lpstr>Open Sans Light</vt:lpstr>
      <vt:lpstr>Verdana</vt:lpstr>
      <vt:lpstr>Office Theme</vt:lpstr>
      <vt:lpstr>Apresentação do PowerPoint</vt:lpstr>
      <vt:lpstr>O que é Compliance?</vt:lpstr>
      <vt:lpstr>Por que Compliance? </vt:lpstr>
      <vt:lpstr>Legislação</vt:lpstr>
      <vt:lpstr>Ou seja... </vt:lpstr>
      <vt:lpstr>Licitações</vt:lpstr>
      <vt:lpstr>Licitações</vt:lpstr>
      <vt:lpstr>Apresentação do PowerPoint</vt:lpstr>
      <vt:lpstr>Valores</vt:lpstr>
      <vt:lpstr>Objetivos</vt:lpstr>
      <vt:lpstr>A quem sem aplica?</vt:lpstr>
      <vt:lpstr>Às pessoas</vt:lpstr>
      <vt:lpstr>Condutas aceitáveis aos dirigentes e empregados da [nome da empresa]</vt:lpstr>
      <vt:lpstr>Condutas aceitáveis aos dirigentes e empregados da [nome da empresa]</vt:lpstr>
      <vt:lpstr>Terceirização</vt:lpstr>
      <vt:lpstr>Diretrizes para contratação de serviços e aquisição de bens </vt:lpstr>
      <vt:lpstr>Controle de fraudes em compras </vt:lpstr>
      <vt:lpstr>Procedimentos de compras</vt:lpstr>
      <vt:lpstr>Procedimentos de compras  da [Nome da Empresa]</vt:lpstr>
      <vt:lpstr>Relação com fornecedores</vt:lpstr>
      <vt:lpstr>Brindes e Viagens</vt:lpstr>
      <vt:lpstr>Como evitar suborno</vt:lpstr>
      <vt:lpstr>Brindes de fim de ano</vt:lpstr>
      <vt:lpstr>O que pode e o que não pode</vt:lpstr>
      <vt:lpstr>Canal de denúncias</vt:lpstr>
      <vt:lpstr>Nosso programa de compliance: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Treinamento de Compliance</dc:title>
  <dc:creator>Karen Vencovsky</dc:creator>
  <cp:lastModifiedBy>Gustavo Deslandes</cp:lastModifiedBy>
  <cp:revision>2</cp:revision>
  <dcterms:created xsi:type="dcterms:W3CDTF">2018-12-13T12:20:57Z</dcterms:created>
  <dcterms:modified xsi:type="dcterms:W3CDTF">2019-09-23T17:51:53Z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0x010100D14967B36F23904387FE8882DDE964B5</vt:lpwstr>
  </property>
</Properties>
</file>